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5" r:id="rId2"/>
    <p:sldId id="286" r:id="rId3"/>
    <p:sldId id="289" r:id="rId4"/>
    <p:sldId id="260" r:id="rId5"/>
    <p:sldId id="261" r:id="rId6"/>
    <p:sldId id="262" r:id="rId7"/>
    <p:sldId id="263" r:id="rId8"/>
    <p:sldId id="264" r:id="rId9"/>
    <p:sldId id="266" r:id="rId10"/>
    <p:sldId id="265" r:id="rId11"/>
    <p:sldId id="287" r:id="rId12"/>
    <p:sldId id="267" r:id="rId13"/>
    <p:sldId id="268" r:id="rId14"/>
    <p:sldId id="269" r:id="rId15"/>
    <p:sldId id="270" r:id="rId16"/>
    <p:sldId id="274" r:id="rId17"/>
    <p:sldId id="272" r:id="rId18"/>
    <p:sldId id="271" r:id="rId19"/>
    <p:sldId id="276" r:id="rId20"/>
    <p:sldId id="284" r:id="rId21"/>
    <p:sldId id="273" r:id="rId22"/>
    <p:sldId id="259" r:id="rId23"/>
    <p:sldId id="282"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4507" autoAdjust="0"/>
  </p:normalViewPr>
  <p:slideViewPr>
    <p:cSldViewPr>
      <p:cViewPr varScale="1">
        <p:scale>
          <a:sx n="92" d="100"/>
          <a:sy n="92" d="100"/>
        </p:scale>
        <p:origin x="-1386" y="-96"/>
      </p:cViewPr>
      <p:guideLst>
        <p:guide orient="horz" pos="2160"/>
        <p:guide pos="2880"/>
      </p:guideLst>
    </p:cSldViewPr>
  </p:slideViewPr>
  <p:outlineViewPr>
    <p:cViewPr>
      <p:scale>
        <a:sx n="33" d="100"/>
        <a:sy n="33" d="100"/>
      </p:scale>
      <p:origin x="0" y="8082"/>
    </p:cViewPr>
  </p:outlineViewPr>
  <p:notesTextViewPr>
    <p:cViewPr>
      <p:scale>
        <a:sx n="66" d="100"/>
        <a:sy n="66" d="100"/>
      </p:scale>
      <p:origin x="0" y="0"/>
    </p:cViewPr>
  </p:notesTextViewPr>
  <p:sorterViewPr>
    <p:cViewPr>
      <p:scale>
        <a:sx n="100" d="100"/>
        <a:sy n="100" d="100"/>
      </p:scale>
      <p:origin x="0" y="0"/>
    </p:cViewPr>
  </p:sorterViewPr>
  <p:notesViewPr>
    <p:cSldViewPr>
      <p:cViewPr varScale="1">
        <p:scale>
          <a:sx n="82" d="100"/>
          <a:sy n="82" d="100"/>
        </p:scale>
        <p:origin x="-3090"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BF44571-461B-4D18-B4D7-F363ED1B1DBE}" type="datetimeFigureOut">
              <a:rPr lang="en-US" smtClean="0"/>
              <a:pPr/>
              <a:t>11/7/2011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02277C3-A1E7-4CEC-B54B-66A2B9807372}" type="slidenum">
              <a:rPr lang="en-US" smtClean="0"/>
              <a:pPr/>
              <a:t>‹#›</a:t>
            </a:fld>
            <a:endParaRPr lang="en-US"/>
          </a:p>
        </p:txBody>
      </p:sp>
    </p:spTree>
    <p:extLst>
      <p:ext uri="{BB962C8B-B14F-4D97-AF65-F5344CB8AC3E}">
        <p14:creationId xmlns="" xmlns:p14="http://schemas.microsoft.com/office/powerpoint/2010/main" val="3928390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10</a:t>
            </a:fld>
            <a:endParaRPr lang="en-US">
              <a:solidFill>
                <a:prstClr val="black"/>
              </a:solidFill>
            </a:endParaRPr>
          </a:p>
        </p:txBody>
      </p:sp>
    </p:spTree>
    <p:extLst>
      <p:ext uri="{BB962C8B-B14F-4D97-AF65-F5344CB8AC3E}">
        <p14:creationId xmlns="" xmlns:p14="http://schemas.microsoft.com/office/powerpoint/2010/main" val="2084351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12</a:t>
            </a:fld>
            <a:endParaRPr lang="en-US">
              <a:solidFill>
                <a:prstClr val="black"/>
              </a:solidFill>
            </a:endParaRPr>
          </a:p>
        </p:txBody>
      </p:sp>
    </p:spTree>
    <p:extLst>
      <p:ext uri="{BB962C8B-B14F-4D97-AF65-F5344CB8AC3E}">
        <p14:creationId xmlns="" xmlns:p14="http://schemas.microsoft.com/office/powerpoint/2010/main" val="2084351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13</a:t>
            </a:fld>
            <a:endParaRPr lang="en-US">
              <a:solidFill>
                <a:prstClr val="black"/>
              </a:solidFill>
            </a:endParaRPr>
          </a:p>
        </p:txBody>
      </p:sp>
    </p:spTree>
    <p:extLst>
      <p:ext uri="{BB962C8B-B14F-4D97-AF65-F5344CB8AC3E}">
        <p14:creationId xmlns="" xmlns:p14="http://schemas.microsoft.com/office/powerpoint/2010/main" val="2084351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14</a:t>
            </a:fld>
            <a:endParaRPr lang="en-US"/>
          </a:p>
        </p:txBody>
      </p:sp>
    </p:spTree>
    <p:extLst>
      <p:ext uri="{BB962C8B-B14F-4D97-AF65-F5344CB8AC3E}">
        <p14:creationId xmlns="" xmlns:p14="http://schemas.microsoft.com/office/powerpoint/2010/main" val="2249862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15</a:t>
            </a:fld>
            <a:endParaRPr lang="en-US">
              <a:solidFill>
                <a:prstClr val="black"/>
              </a:solidFill>
            </a:endParaRPr>
          </a:p>
        </p:txBody>
      </p:sp>
    </p:spTree>
    <p:extLst>
      <p:ext uri="{BB962C8B-B14F-4D97-AF65-F5344CB8AC3E}">
        <p14:creationId xmlns="" xmlns:p14="http://schemas.microsoft.com/office/powerpoint/2010/main" val="2249862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16</a:t>
            </a:fld>
            <a:endParaRPr lang="en-US">
              <a:solidFill>
                <a:prstClr val="black"/>
              </a:solidFill>
            </a:endParaRPr>
          </a:p>
        </p:txBody>
      </p:sp>
    </p:spTree>
    <p:extLst>
      <p:ext uri="{BB962C8B-B14F-4D97-AF65-F5344CB8AC3E}">
        <p14:creationId xmlns="" xmlns:p14="http://schemas.microsoft.com/office/powerpoint/2010/main" val="22498625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17</a:t>
            </a:fld>
            <a:endParaRPr lang="en-US"/>
          </a:p>
        </p:txBody>
      </p:sp>
    </p:spTree>
    <p:extLst>
      <p:ext uri="{BB962C8B-B14F-4D97-AF65-F5344CB8AC3E}">
        <p14:creationId xmlns="" xmlns:p14="http://schemas.microsoft.com/office/powerpoint/2010/main" val="2890691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21</a:t>
            </a:fld>
            <a:endParaRPr lang="en-US">
              <a:solidFill>
                <a:prstClr val="black"/>
              </a:solidFill>
            </a:endParaRPr>
          </a:p>
        </p:txBody>
      </p:sp>
    </p:spTree>
    <p:extLst>
      <p:ext uri="{BB962C8B-B14F-4D97-AF65-F5344CB8AC3E}">
        <p14:creationId xmlns="" xmlns:p14="http://schemas.microsoft.com/office/powerpoint/2010/main" val="2249862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a:t>
            </a:r>
            <a:r>
              <a:rPr lang="en-US" baseline="0" smtClean="0"/>
              <a:t>For additional information, write Mark@AskTOP.net</a:t>
            </a:r>
            <a:endParaRPr lang="en-US" smtClean="0"/>
          </a:p>
          <a:p>
            <a:endParaRPr lang="en-US"/>
          </a:p>
        </p:txBody>
      </p:sp>
      <p:sp>
        <p:nvSpPr>
          <p:cNvPr id="4" name="Slide Number Placeholder 3"/>
          <p:cNvSpPr>
            <a:spLocks noGrp="1"/>
          </p:cNvSpPr>
          <p:nvPr>
            <p:ph type="sldNum" sz="quarter" idx="10"/>
          </p:nvPr>
        </p:nvSpPr>
        <p:spPr/>
        <p:txBody>
          <a:bodyPr/>
          <a:lstStyle/>
          <a:p>
            <a:fld id="{302277C3-A1E7-4CEC-B54B-66A2B9807372}"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4</a:t>
            </a:fld>
            <a:endParaRPr lang="en-US"/>
          </a:p>
        </p:txBody>
      </p:sp>
    </p:spTree>
    <p:extLst>
      <p:ext uri="{BB962C8B-B14F-4D97-AF65-F5344CB8AC3E}">
        <p14:creationId xmlns="" xmlns:p14="http://schemas.microsoft.com/office/powerpoint/2010/main" val="1770209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smtClean="0"/>
              <a:pPr/>
              <a:t>5</a:t>
            </a:fld>
            <a:endParaRPr lang="en-US"/>
          </a:p>
        </p:txBody>
      </p:sp>
    </p:spTree>
    <p:extLst>
      <p:ext uri="{BB962C8B-B14F-4D97-AF65-F5344CB8AC3E}">
        <p14:creationId xmlns="" xmlns:p14="http://schemas.microsoft.com/office/powerpoint/2010/main" val="2084351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6</a:t>
            </a:fld>
            <a:endParaRPr lang="en-US">
              <a:solidFill>
                <a:prstClr val="black"/>
              </a:solidFill>
            </a:endParaRPr>
          </a:p>
        </p:txBody>
      </p:sp>
    </p:spTree>
    <p:extLst>
      <p:ext uri="{BB962C8B-B14F-4D97-AF65-F5344CB8AC3E}">
        <p14:creationId xmlns="" xmlns:p14="http://schemas.microsoft.com/office/powerpoint/2010/main" val="2084351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7</a:t>
            </a:fld>
            <a:endParaRPr lang="en-US">
              <a:solidFill>
                <a:prstClr val="black"/>
              </a:solidFill>
            </a:endParaRPr>
          </a:p>
        </p:txBody>
      </p:sp>
    </p:spTree>
    <p:extLst>
      <p:ext uri="{BB962C8B-B14F-4D97-AF65-F5344CB8AC3E}">
        <p14:creationId xmlns="" xmlns:p14="http://schemas.microsoft.com/office/powerpoint/2010/main" val="2084351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8</a:t>
            </a:fld>
            <a:endParaRPr lang="en-US">
              <a:solidFill>
                <a:prstClr val="black"/>
              </a:solidFill>
            </a:endParaRPr>
          </a:p>
        </p:txBody>
      </p:sp>
    </p:spTree>
    <p:extLst>
      <p:ext uri="{BB962C8B-B14F-4D97-AF65-F5344CB8AC3E}">
        <p14:creationId xmlns="" xmlns:p14="http://schemas.microsoft.com/office/powerpoint/2010/main" val="2084351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Mark</a:t>
            </a:r>
            <a:r>
              <a:rPr lang="en-US" baseline="0" dirty="0" smtClean="0"/>
              <a:t> is available to teach this class to your unit (NCO Professional Development Training) in person. The full version of the class includes additional information including references and case studies. For additional information, write Mark@AskTOP.net</a:t>
            </a:r>
            <a:endParaRPr lang="en-US" dirty="0" smtClean="0"/>
          </a:p>
          <a:p>
            <a:endParaRPr lang="en-US" dirty="0"/>
          </a:p>
        </p:txBody>
      </p:sp>
      <p:sp>
        <p:nvSpPr>
          <p:cNvPr id="4" name="Slide Number Placeholder 3"/>
          <p:cNvSpPr>
            <a:spLocks noGrp="1"/>
          </p:cNvSpPr>
          <p:nvPr>
            <p:ph type="sldNum" sz="quarter" idx="10"/>
          </p:nvPr>
        </p:nvSpPr>
        <p:spPr/>
        <p:txBody>
          <a:bodyPr/>
          <a:lstStyle/>
          <a:p>
            <a:fld id="{302277C3-A1E7-4CEC-B54B-66A2B9807372}" type="slidenum">
              <a:rPr lang="en-US">
                <a:solidFill>
                  <a:prstClr val="black"/>
                </a:solidFill>
              </a:rPr>
              <a:pPr/>
              <a:t>9</a:t>
            </a:fld>
            <a:endParaRPr lang="en-US">
              <a:solidFill>
                <a:prstClr val="black"/>
              </a:solidFill>
            </a:endParaRPr>
          </a:p>
        </p:txBody>
      </p:sp>
    </p:spTree>
    <p:extLst>
      <p:ext uri="{BB962C8B-B14F-4D97-AF65-F5344CB8AC3E}">
        <p14:creationId xmlns="" xmlns:p14="http://schemas.microsoft.com/office/powerpoint/2010/main" val="2084351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effectLst>
            <a:reflection endPos="0" dir="5400000" sy="-100000" algn="bl" rotWithShape="0"/>
          </a:effectLst>
        </p:spPr>
        <p:txBody>
          <a:bodyPr/>
          <a:lstStyle>
            <a:lvl1pPr>
              <a:defRPr b="1" cap="none" spc="0" baseline="0">
                <a:ln w="1905"/>
                <a:gradFill flip="none" rotWithShape="1">
                  <a:gsLst>
                    <a:gs pos="1250">
                      <a:schemeClr val="tx1"/>
                    </a:gs>
                    <a:gs pos="40000">
                      <a:srgbClr val="7D8016"/>
                    </a:gs>
                    <a:gs pos="100000">
                      <a:srgbClr val="A8A85D"/>
                    </a:gs>
                    <a:gs pos="77496">
                      <a:srgbClr val="D6D6B2"/>
                    </a:gs>
                  </a:gsLst>
                  <a:lin ang="16200000" scaled="1"/>
                  <a:tileRect/>
                </a:gradFill>
                <a:effectLst>
                  <a:innerShdw blurRad="69850" dist="43180" dir="5400000">
                    <a:srgbClr val="000000">
                      <a:alpha val="65000"/>
                    </a:srgbClr>
                  </a:innerShdw>
                  <a:reflection stA="35000" endPos="40000" dir="5400000" sy="-100000" algn="bl" rotWithShape="0"/>
                </a:effectLst>
                <a:latin typeface="Franklin Gothic Heavy" pitchFamily="34" charset="0"/>
              </a:defRPr>
            </a:lvl1pPr>
          </a:lstStyle>
          <a:p>
            <a:r>
              <a:rPr lang="en-US" dirty="0" smtClean="0"/>
              <a:t>This is a Title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 xmlns:p14="http://schemas.microsoft.com/office/powerpoint/2010/main" val="10481360"/>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088525850"/>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81279772"/>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7000" endPos="25000" dir="5400000" sy="-100000" algn="bl" rotWithShape="0"/>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144229601"/>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gradFill>
                  <a:gsLst>
                    <a:gs pos="1250">
                      <a:schemeClr val="tx1"/>
                    </a:gs>
                    <a:gs pos="40000">
                      <a:srgbClr val="7D8016"/>
                    </a:gs>
                    <a:gs pos="100000">
                      <a:srgbClr val="A8A85D"/>
                    </a:gs>
                    <a:gs pos="82000">
                      <a:srgbClr val="D6D6B2"/>
                    </a:gs>
                  </a:gsLst>
                  <a:lin ang="16200000" scaled="1"/>
                </a:gradFill>
                <a:effectLst>
                  <a:glow>
                    <a:schemeClr val="bg1">
                      <a:alpha val="40000"/>
                    </a:schemeClr>
                  </a:glow>
                  <a:innerShdw blurRad="63500" dist="50800" dir="13500000">
                    <a:prstClr val="black">
                      <a:alpha val="50000"/>
                    </a:prstClr>
                  </a:inn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 xmlns:p14="http://schemas.microsoft.com/office/powerpoint/2010/main" val="3769685837"/>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140460271"/>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91871558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13004795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3186874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407690047"/>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 xmlns:p14="http://schemas.microsoft.com/office/powerpoint/2010/main" val="312777600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l="-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7"/>
          <p:cNvSpPr txBox="1">
            <a:spLocks/>
          </p:cNvSpPr>
          <p:nvPr userDrawn="1"/>
        </p:nvSpPr>
        <p:spPr>
          <a:xfrm>
            <a:off x="990600" y="6282123"/>
            <a:ext cx="7755467"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CSM</a:t>
            </a:r>
            <a:r>
              <a:rPr lang="en-US" baseline="0" dirty="0" smtClean="0"/>
              <a:t> </a:t>
            </a:r>
            <a:r>
              <a:rPr lang="en-US" dirty="0" smtClean="0"/>
              <a:t>Mark</a:t>
            </a:r>
            <a:r>
              <a:rPr lang="en-US" baseline="0" dirty="0" smtClean="0"/>
              <a:t> Gerecht, USA Retired						Counseling TTPs</a:t>
            </a:r>
            <a:endParaRPr lang="en-US" dirty="0" smtClean="0"/>
          </a:p>
        </p:txBody>
      </p:sp>
      <p:sp>
        <p:nvSpPr>
          <p:cNvPr id="15" name="TextBox 14"/>
          <p:cNvSpPr txBox="1"/>
          <p:nvPr userDrawn="1"/>
        </p:nvSpPr>
        <p:spPr>
          <a:xfrm>
            <a:off x="3886200" y="6326187"/>
            <a:ext cx="1981200" cy="276999"/>
          </a:xfrm>
          <a:prstGeom prst="rect">
            <a:avLst/>
          </a:prstGeom>
          <a:noFill/>
          <a:ln>
            <a:noFill/>
          </a:ln>
        </p:spPr>
        <p:txBody>
          <a:bodyPr wrap="square" rtlCol="0">
            <a:spAutoFit/>
          </a:bodyPr>
          <a:lstStyle/>
          <a:p>
            <a:pPr algn="ctr"/>
            <a:r>
              <a:rPr lang="en-US" sz="1200" dirty="0" err="1" smtClean="0">
                <a:solidFill>
                  <a:schemeClr val="bg1">
                    <a:lumMod val="50000"/>
                  </a:schemeClr>
                </a:solidFill>
              </a:rPr>
              <a:t>AskTOP</a:t>
            </a:r>
            <a:r>
              <a:rPr lang="en-US" sz="1200" dirty="0" smtClean="0">
                <a:solidFill>
                  <a:schemeClr val="bg1">
                    <a:lumMod val="50000"/>
                  </a:schemeClr>
                </a:solidFill>
              </a:rPr>
              <a:t> Leadership Series</a:t>
            </a:r>
            <a:endParaRPr lang="en-US" sz="1200" dirty="0">
              <a:solidFill>
                <a:schemeClr val="bg1">
                  <a:lumMod val="50000"/>
                </a:schemeClr>
              </a:solidFill>
            </a:endParaRPr>
          </a:p>
        </p:txBody>
      </p:sp>
      <p:pic>
        <p:nvPicPr>
          <p:cNvPr id="7" name="Picture 6" descr="C:\Users\Steve Moore\Desktop\top-w-patrol-cap.png"/>
          <p:cNvPicPr>
            <a:picLocks noChangeAspect="1" noChangeArrowheads="1"/>
          </p:cNvPicPr>
          <p:nvPr userDrawn="1"/>
        </p:nvPicPr>
        <p:blipFill>
          <a:blip r:embed="rId14" cstate="print"/>
          <a:srcRect l="26877" b="6003"/>
          <a:stretch>
            <a:fillRect/>
          </a:stretch>
        </p:blipFill>
        <p:spPr bwMode="auto">
          <a:xfrm>
            <a:off x="0" y="4995730"/>
            <a:ext cx="1134454" cy="1862270"/>
          </a:xfrm>
          <a:prstGeom prst="rect">
            <a:avLst/>
          </a:prstGeom>
          <a:noFill/>
        </p:spPr>
      </p:pic>
    </p:spTree>
    <p:extLst>
      <p:ext uri="{BB962C8B-B14F-4D97-AF65-F5344CB8AC3E}">
        <p14:creationId xmlns="" xmlns:p14="http://schemas.microsoft.com/office/powerpoint/2010/main" val="196589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sldNum="0" hdr="0" ftr="0"/>
  <p:txStyles>
    <p:titleStyle>
      <a:lvl1pPr algn="ctr" defTabSz="914400" rtl="0" eaLnBrk="1" latinLnBrk="0" hangingPunct="1">
        <a:spcBef>
          <a:spcPct val="0"/>
        </a:spcBef>
        <a:buNone/>
        <a:defRPr sz="4400" kern="1200">
          <a:gradFill>
            <a:gsLst>
              <a:gs pos="1250">
                <a:schemeClr val="tx1"/>
              </a:gs>
              <a:gs pos="40000">
                <a:srgbClr val="7D8016"/>
              </a:gs>
              <a:gs pos="100000">
                <a:srgbClr val="A8A85D"/>
              </a:gs>
              <a:gs pos="82000">
                <a:srgbClr val="D6D6B2">
                  <a:lumMod val="63000"/>
                  <a:lumOff val="37000"/>
                </a:srgbClr>
              </a:gs>
            </a:gsLst>
            <a:lin ang="16200000" scaled="1"/>
          </a:gradFill>
          <a:effectLst>
            <a:innerShdw blurRad="63500" dist="50800" dir="8100000">
              <a:prstClr val="black">
                <a:alpha val="50000"/>
              </a:prstClr>
            </a:innerShdw>
            <a:reflection stA="32000" endPos="200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436511" y="5939135"/>
            <a:ext cx="6096000" cy="461665"/>
          </a:xfrm>
          <a:prstGeom prst="rect">
            <a:avLst/>
          </a:prstGeom>
          <a:noFill/>
        </p:spPr>
        <p:txBody>
          <a:bodyPr wrap="square" rtlCol="0">
            <a:spAutoFit/>
          </a:bodyPr>
          <a:lstStyle/>
          <a:p>
            <a:r>
              <a:rPr lang="en-US" sz="2400" dirty="0" smtClean="0">
                <a:solidFill>
                  <a:srgbClr val="6D1F19"/>
                </a:solidFill>
                <a:latin typeface="Courier New" pitchFamily="49" charset="0"/>
                <a:cs typeface="Courier New" pitchFamily="49" charset="0"/>
              </a:rPr>
              <a:t>Hosted by </a:t>
            </a:r>
            <a:r>
              <a:rPr lang="en-US" sz="2400" dirty="0">
                <a:solidFill>
                  <a:srgbClr val="6D1F19"/>
                </a:solidFill>
                <a:latin typeface="Courier New" pitchFamily="49" charset="0"/>
                <a:cs typeface="Courier New" pitchFamily="49" charset="0"/>
              </a:rPr>
              <a:t>CSM </a:t>
            </a:r>
            <a:r>
              <a:rPr lang="en-US" sz="2400" dirty="0" smtClean="0">
                <a:solidFill>
                  <a:srgbClr val="6D1F19"/>
                </a:solidFill>
                <a:latin typeface="Courier New" pitchFamily="49" charset="0"/>
                <a:cs typeface="Courier New" pitchFamily="49" charset="0"/>
              </a:rPr>
              <a:t>Mark Gerecht (ret)</a:t>
            </a:r>
            <a:endParaRPr lang="en-US" sz="2400" dirty="0">
              <a:solidFill>
                <a:srgbClr val="6D1F19"/>
              </a:solidFill>
              <a:latin typeface="Courier New" pitchFamily="49" charset="0"/>
              <a:cs typeface="Courier New" pitchFamily="49" charset="0"/>
            </a:endParaRPr>
          </a:p>
        </p:txBody>
      </p:sp>
      <p:pic>
        <p:nvPicPr>
          <p:cNvPr id="1027" name="Picture 3" descr="C:\Users\Steve Moore\Desktop\top-w-patrol-cap.png"/>
          <p:cNvPicPr>
            <a:picLocks noChangeAspect="1" noChangeArrowheads="1"/>
          </p:cNvPicPr>
          <p:nvPr/>
        </p:nvPicPr>
        <p:blipFill>
          <a:blip r:embed="rId3" cstate="print"/>
          <a:srcRect/>
          <a:stretch>
            <a:fillRect/>
          </a:stretch>
        </p:blipFill>
        <p:spPr bwMode="auto">
          <a:xfrm>
            <a:off x="2743200" y="381000"/>
            <a:ext cx="3388669" cy="4327361"/>
          </a:xfrm>
          <a:prstGeom prst="rect">
            <a:avLst/>
          </a:prstGeom>
          <a:noFill/>
        </p:spPr>
      </p:pic>
      <p:pic>
        <p:nvPicPr>
          <p:cNvPr id="1028" name="Picture 4" descr="C:\Users\Steve Moore\Desktop\AskTop Work\logo.png"/>
          <p:cNvPicPr>
            <a:picLocks noChangeAspect="1" noChangeArrowheads="1"/>
          </p:cNvPicPr>
          <p:nvPr/>
        </p:nvPicPr>
        <p:blipFill>
          <a:blip r:embed="rId4" cstate="print"/>
          <a:srcRect l="23226" t="13099" r="4516" b="16168"/>
          <a:stretch>
            <a:fillRect/>
          </a:stretch>
        </p:blipFill>
        <p:spPr bwMode="auto">
          <a:xfrm>
            <a:off x="1371600" y="4490655"/>
            <a:ext cx="6324600" cy="1524680"/>
          </a:xfrm>
          <a:prstGeom prst="rect">
            <a:avLst/>
          </a:prstGeom>
          <a:noFill/>
        </p:spPr>
      </p:pic>
    </p:spTree>
    <p:extLst>
      <p:ext uri="{BB962C8B-B14F-4D97-AF65-F5344CB8AC3E}">
        <p14:creationId xmlns="" xmlns:p14="http://schemas.microsoft.com/office/powerpoint/2010/main" val="282057391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Session Closing</a:t>
            </a:r>
            <a:endParaRPr lang="en-US" sz="2200" dirty="0"/>
          </a:p>
        </p:txBody>
      </p:sp>
      <p:pic>
        <p:nvPicPr>
          <p:cNvPr id="6" name="Content Placeholder 5"/>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32293" y="1346200"/>
            <a:ext cx="7925907" cy="3124200"/>
          </a:xfrm>
        </p:spPr>
      </p:pic>
      <p:sp>
        <p:nvSpPr>
          <p:cNvPr id="5" name="TextBox 4"/>
          <p:cNvSpPr txBox="1"/>
          <p:nvPr/>
        </p:nvSpPr>
        <p:spPr>
          <a:xfrm>
            <a:off x="1133341" y="5257800"/>
            <a:ext cx="8467859" cy="1200329"/>
          </a:xfrm>
          <a:prstGeom prst="rect">
            <a:avLst/>
          </a:prstGeom>
          <a:noFill/>
        </p:spPr>
        <p:txBody>
          <a:bodyPr wrap="square" rtlCol="0">
            <a:spAutoFit/>
          </a:bodyPr>
          <a:lstStyle/>
          <a:p>
            <a:r>
              <a:rPr lang="en-US" sz="1400" b="1" dirty="0" smtClean="0">
                <a:solidFill>
                  <a:prstClr val="black"/>
                </a:solidFill>
              </a:rPr>
              <a:t>Session Closing:</a:t>
            </a:r>
          </a:p>
          <a:p>
            <a:pPr marL="285750" indent="-285750">
              <a:buFont typeface="Arial" pitchFamily="34" charset="0"/>
              <a:buChar char="•"/>
            </a:pPr>
            <a:r>
              <a:rPr lang="en-US" sz="1400" dirty="0" smtClean="0">
                <a:solidFill>
                  <a:prstClr val="black"/>
                </a:solidFill>
              </a:rPr>
              <a:t>Given the Soldier’s response should this counseling continue?</a:t>
            </a:r>
          </a:p>
          <a:p>
            <a:pPr marL="285750" indent="-285750">
              <a:buFont typeface="Arial" pitchFamily="34" charset="0"/>
              <a:buChar char="•"/>
            </a:pPr>
            <a:r>
              <a:rPr lang="en-US" sz="1400" dirty="0" smtClean="0">
                <a:solidFill>
                  <a:prstClr val="black"/>
                </a:solidFill>
              </a:rPr>
              <a:t>How could this have been prevented?</a:t>
            </a:r>
          </a:p>
          <a:p>
            <a:pPr marL="1200150" lvl="2" indent="-285750">
              <a:buFont typeface="Arial" pitchFamily="34" charset="0"/>
              <a:buChar char="•"/>
            </a:pPr>
            <a:endParaRPr lang="en-US" sz="1000" dirty="0" smtClean="0">
              <a:solidFill>
                <a:prstClr val="black"/>
              </a:solidFill>
            </a:endParaRPr>
          </a:p>
          <a:p>
            <a:pPr marL="1200150" lvl="2" indent="-285750">
              <a:buFont typeface="Arial" pitchFamily="34" charset="0"/>
              <a:buChar char="•"/>
            </a:pPr>
            <a:endParaRPr lang="en-US" sz="1000" dirty="0" smtClean="0">
              <a:solidFill>
                <a:prstClr val="black"/>
              </a:solidFill>
            </a:endParaRPr>
          </a:p>
          <a:p>
            <a:pPr marL="1200150" lvl="2" indent="-285750">
              <a:buFont typeface="Arial" pitchFamily="34" charset="0"/>
              <a:buChar char="•"/>
            </a:pPr>
            <a:endParaRPr lang="en-US" sz="1000" dirty="0">
              <a:solidFill>
                <a:prstClr val="black"/>
              </a:solidFill>
            </a:endParaRPr>
          </a:p>
        </p:txBody>
      </p:sp>
      <p:sp>
        <p:nvSpPr>
          <p:cNvPr id="8" name="TextBox 7"/>
          <p:cNvSpPr txBox="1"/>
          <p:nvPr/>
        </p:nvSpPr>
        <p:spPr>
          <a:xfrm>
            <a:off x="381000" y="1676400"/>
            <a:ext cx="8077200" cy="369332"/>
          </a:xfrm>
          <a:prstGeom prst="rect">
            <a:avLst/>
          </a:prstGeom>
          <a:noFill/>
        </p:spPr>
        <p:txBody>
          <a:bodyPr wrap="square" rtlCol="0">
            <a:spAutoFit/>
          </a:bodyPr>
          <a:lstStyle/>
          <a:p>
            <a:endParaRPr lang="en-US" dirty="0">
              <a:solidFill>
                <a:prstClr val="black"/>
              </a:solidFill>
            </a:endParaRPr>
          </a:p>
        </p:txBody>
      </p:sp>
      <p:sp>
        <p:nvSpPr>
          <p:cNvPr id="7" name="TextBox 6"/>
          <p:cNvSpPr txBox="1"/>
          <p:nvPr/>
        </p:nvSpPr>
        <p:spPr>
          <a:xfrm>
            <a:off x="589175" y="2260600"/>
            <a:ext cx="7791718" cy="1692771"/>
          </a:xfrm>
          <a:prstGeom prst="rect">
            <a:avLst/>
          </a:prstGeom>
          <a:noFill/>
        </p:spPr>
        <p:txBody>
          <a:bodyPr wrap="square" rtlCol="0">
            <a:spAutoFit/>
          </a:bodyPr>
          <a:lstStyle/>
          <a:p>
            <a:r>
              <a:rPr lang="en-US" sz="1300" dirty="0" smtClean="0">
                <a:solidFill>
                  <a:prstClr val="black"/>
                </a:solidFill>
              </a:rPr>
              <a:t>I respectfully disagree with this counseling for the following reason. I attempted to tell SGT Hero that I had only been in the unit for 15 days and have never  pulled PMCS on a vehicle since I have been in the Army. Before I could finish I was told to go to the motor pool and pull PMCS on B-38. I began to request assistance or additional information from SGT Hero and was told to shut my trap and complete the mission. The others on the team have only been in the unit for 4 days, are straight out of AIT, and have no idea how to conduct maintenance. We attempted to look for the -10 but could not find it and we could not get the keys for the vehicle because the dispatch office was closed. I welcome the training to learn my job but believe the corrective training is unfair because I tried to explain the issue to SGT Hero. I will complete the class to the best of my ability and accept responsibility for my actions.</a:t>
            </a:r>
            <a:endParaRPr lang="en-US" sz="1300" dirty="0">
              <a:solidFill>
                <a:prstClr val="black"/>
              </a:solidFill>
            </a:endParaRPr>
          </a:p>
        </p:txBody>
      </p:sp>
      <p:sp>
        <p:nvSpPr>
          <p:cNvPr id="10" name="TextBox 9"/>
          <p:cNvSpPr txBox="1"/>
          <p:nvPr/>
        </p:nvSpPr>
        <p:spPr>
          <a:xfrm>
            <a:off x="5256693" y="1625600"/>
            <a:ext cx="1752600" cy="646331"/>
          </a:xfrm>
          <a:prstGeom prst="rect">
            <a:avLst/>
          </a:prstGeom>
          <a:noFill/>
        </p:spPr>
        <p:txBody>
          <a:bodyPr wrap="square" rtlCol="0">
            <a:spAutoFit/>
          </a:bodyPr>
          <a:lstStyle/>
          <a:p>
            <a:r>
              <a:rPr lang="en-US" dirty="0" smtClean="0">
                <a:solidFill>
                  <a:srgbClr val="FF0000"/>
                </a:solidFill>
              </a:rPr>
              <a:t>Don’t make an “X” </a:t>
            </a:r>
          </a:p>
          <a:p>
            <a:r>
              <a:rPr lang="en-US" dirty="0" smtClean="0">
                <a:solidFill>
                  <a:srgbClr val="FF0000"/>
                </a:solidFill>
              </a:rPr>
              <a:t>Use your Initials</a:t>
            </a:r>
            <a:endParaRPr lang="en-US" dirty="0">
              <a:solidFill>
                <a:srgbClr val="FF0000"/>
              </a:solidFill>
            </a:endParaRPr>
          </a:p>
        </p:txBody>
      </p:sp>
      <p:pic>
        <p:nvPicPr>
          <p:cNvPr id="2050" name="Picture 2" descr="C:\Users\Steve Moore\Desktop\Untitled-1.png"/>
          <p:cNvPicPr>
            <a:picLocks noChangeAspect="1" noChangeArrowheads="1"/>
          </p:cNvPicPr>
          <p:nvPr/>
        </p:nvPicPr>
        <p:blipFill>
          <a:blip r:embed="rId4" cstate="print"/>
          <a:srcRect/>
          <a:stretch>
            <a:fillRect/>
          </a:stretch>
        </p:blipFill>
        <p:spPr bwMode="auto">
          <a:xfrm rot="661836">
            <a:off x="2437293" y="1803400"/>
            <a:ext cx="476250" cy="476250"/>
          </a:xfrm>
          <a:prstGeom prst="rect">
            <a:avLst/>
          </a:prstGeom>
          <a:noFill/>
        </p:spPr>
      </p:pic>
      <p:cxnSp>
        <p:nvCxnSpPr>
          <p:cNvPr id="12" name="Straight Arrow Connector 11"/>
          <p:cNvCxnSpPr/>
          <p:nvPr/>
        </p:nvCxnSpPr>
        <p:spPr>
          <a:xfrm rot="10800000">
            <a:off x="4800600" y="1982788"/>
            <a:ext cx="457200" cy="0"/>
          </a:xfrm>
          <a:prstGeom prst="straightConnector1">
            <a:avLst/>
          </a:prstGeom>
          <a:ln>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 xmlns:p14="http://schemas.microsoft.com/office/powerpoint/2010/main" val="411130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Sign Or Not To Sign</a:t>
            </a:r>
            <a:br>
              <a:rPr lang="en-US" dirty="0" smtClean="0"/>
            </a:br>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dirty="0" smtClean="0">
                <a:solidFill>
                  <a:prstClr val="black"/>
                </a:solidFill>
              </a:rPr>
              <a:t>Rebuttal</a:t>
            </a:r>
          </a:p>
          <a:p>
            <a:r>
              <a:rPr lang="en-US" dirty="0" smtClean="0">
                <a:solidFill>
                  <a:prstClr val="black"/>
                </a:solidFill>
              </a:rPr>
              <a:t>Chain of Command</a:t>
            </a:r>
          </a:p>
          <a:p>
            <a:r>
              <a:rPr lang="en-US" dirty="0" smtClean="0">
                <a:solidFill>
                  <a:prstClr val="black"/>
                </a:solidFill>
              </a:rPr>
              <a:t>Sign</a:t>
            </a:r>
          </a:p>
          <a:p>
            <a:r>
              <a:rPr lang="en-US" dirty="0" smtClean="0">
                <a:solidFill>
                  <a:prstClr val="black"/>
                </a:solidFill>
              </a:rPr>
              <a:t>Entire Story</a:t>
            </a:r>
          </a:p>
          <a:p>
            <a:r>
              <a:rPr lang="en-US" dirty="0" smtClean="0">
                <a:solidFill>
                  <a:prstClr val="black"/>
                </a:solidFill>
              </a:rPr>
              <a:t>Additional Time</a:t>
            </a:r>
          </a:p>
          <a:p>
            <a:r>
              <a:rPr lang="en-US" dirty="0" smtClean="0">
                <a:solidFill>
                  <a:prstClr val="black"/>
                </a:solidFill>
              </a:rPr>
              <a:t>Copy</a:t>
            </a:r>
          </a:p>
          <a:p>
            <a:endParaRPr lang="en-US" dirty="0" smtClean="0">
              <a:solidFill>
                <a:prstClr val="black"/>
              </a:solidFill>
            </a:endParaRPr>
          </a:p>
          <a:p>
            <a:pPr>
              <a:buNone/>
            </a:pPr>
            <a:endParaRPr lang="en-US" sz="1900" dirty="0" smtClean="0">
              <a:solidFill>
                <a:prstClr val="black"/>
              </a:solidFill>
            </a:endParaRPr>
          </a:p>
          <a:p>
            <a:endParaRPr lang="en-US" dirty="0" smtClean="0">
              <a:solidFill>
                <a:prstClr val="black"/>
              </a:solidFill>
            </a:endParaRP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Leader Responsibilities</a:t>
            </a:r>
            <a:endParaRPr lang="en-US" sz="2200" dirty="0"/>
          </a:p>
        </p:txBody>
      </p:sp>
      <p:pic>
        <p:nvPicPr>
          <p:cNvPr id="10" name="Content Placeholder 9"/>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513799" y="1435626"/>
            <a:ext cx="7887801" cy="2133600"/>
          </a:xfrm>
        </p:spPr>
      </p:pic>
      <p:sp>
        <p:nvSpPr>
          <p:cNvPr id="5" name="TextBox 4"/>
          <p:cNvSpPr txBox="1"/>
          <p:nvPr/>
        </p:nvSpPr>
        <p:spPr>
          <a:xfrm>
            <a:off x="1209541" y="4074855"/>
            <a:ext cx="8467859" cy="2554545"/>
          </a:xfrm>
          <a:prstGeom prst="rect">
            <a:avLst/>
          </a:prstGeom>
          <a:noFill/>
        </p:spPr>
        <p:txBody>
          <a:bodyPr wrap="square" rtlCol="0">
            <a:spAutoFit/>
          </a:bodyPr>
          <a:lstStyle/>
          <a:p>
            <a:r>
              <a:rPr lang="en-US" sz="1400" b="1" dirty="0" smtClean="0">
                <a:solidFill>
                  <a:prstClr val="black"/>
                </a:solidFill>
              </a:rPr>
              <a:t>Leader Responsibilities:</a:t>
            </a:r>
          </a:p>
          <a:p>
            <a:pPr marL="171450" indent="-171450">
              <a:buFont typeface="Arial" pitchFamily="34" charset="0"/>
              <a:buChar char="•"/>
            </a:pPr>
            <a:r>
              <a:rPr lang="en-US" sz="1400" dirty="0" smtClean="0">
                <a:solidFill>
                  <a:prstClr val="black"/>
                </a:solidFill>
              </a:rPr>
              <a:t>Modify the plan of action </a:t>
            </a:r>
            <a:r>
              <a:rPr lang="en-US" sz="1400" dirty="0">
                <a:solidFill>
                  <a:prstClr val="black"/>
                </a:solidFill>
              </a:rPr>
              <a:t>to meet its </a:t>
            </a:r>
            <a:r>
              <a:rPr lang="en-US" sz="1400" dirty="0" smtClean="0">
                <a:solidFill>
                  <a:prstClr val="black"/>
                </a:solidFill>
              </a:rPr>
              <a:t>goals if required</a:t>
            </a:r>
          </a:p>
          <a:p>
            <a:pPr marL="171450" indent="-171450">
              <a:buFont typeface="Arial" pitchFamily="34" charset="0"/>
              <a:buChar char="•"/>
            </a:pPr>
            <a:r>
              <a:rPr lang="en-US" sz="1400" dirty="0" smtClean="0">
                <a:solidFill>
                  <a:prstClr val="black"/>
                </a:solidFill>
              </a:rPr>
              <a:t>Support </a:t>
            </a:r>
            <a:r>
              <a:rPr lang="en-US" sz="1400" dirty="0">
                <a:solidFill>
                  <a:prstClr val="black"/>
                </a:solidFill>
              </a:rPr>
              <a:t>subordinates </a:t>
            </a:r>
            <a:r>
              <a:rPr lang="en-US" sz="1400" dirty="0" smtClean="0">
                <a:solidFill>
                  <a:prstClr val="black"/>
                </a:solidFill>
              </a:rPr>
              <a:t>in implementing </a:t>
            </a:r>
            <a:r>
              <a:rPr lang="en-US" sz="1400" dirty="0">
                <a:solidFill>
                  <a:prstClr val="black"/>
                </a:solidFill>
              </a:rPr>
              <a:t>the plan of action </a:t>
            </a:r>
            <a:endParaRPr lang="en-US" sz="1400" dirty="0" smtClean="0">
              <a:solidFill>
                <a:prstClr val="black"/>
              </a:solidFill>
            </a:endParaRPr>
          </a:p>
          <a:p>
            <a:pPr marL="171450" indent="-171450">
              <a:buFont typeface="Arial" pitchFamily="34" charset="0"/>
              <a:buChar char="•"/>
            </a:pPr>
            <a:r>
              <a:rPr lang="en-US" sz="1400" dirty="0" smtClean="0">
                <a:solidFill>
                  <a:prstClr val="black"/>
                </a:solidFill>
              </a:rPr>
              <a:t>Teach, coach, mentor subordinate through the process</a:t>
            </a:r>
          </a:p>
          <a:p>
            <a:pPr marL="171450" indent="-171450">
              <a:buFont typeface="Arial" pitchFamily="34" charset="0"/>
              <a:buChar char="•"/>
            </a:pPr>
            <a:r>
              <a:rPr lang="en-US" sz="1400" dirty="0" smtClean="0">
                <a:solidFill>
                  <a:prstClr val="black"/>
                </a:solidFill>
              </a:rPr>
              <a:t>Provide </a:t>
            </a:r>
            <a:r>
              <a:rPr lang="en-US" sz="1400" dirty="0">
                <a:solidFill>
                  <a:prstClr val="black"/>
                </a:solidFill>
              </a:rPr>
              <a:t>additional time, referrals</a:t>
            </a:r>
            <a:r>
              <a:rPr lang="en-US" sz="1400" dirty="0" smtClean="0">
                <a:solidFill>
                  <a:prstClr val="black"/>
                </a:solidFill>
              </a:rPr>
              <a:t>, and resources as appropriate. </a:t>
            </a:r>
          </a:p>
          <a:p>
            <a:pPr marL="171450" indent="-171450">
              <a:buFont typeface="Arial" pitchFamily="34" charset="0"/>
              <a:buChar char="•"/>
            </a:pPr>
            <a:r>
              <a:rPr lang="en-US" sz="1400" dirty="0" smtClean="0">
                <a:solidFill>
                  <a:prstClr val="black"/>
                </a:solidFill>
              </a:rPr>
              <a:t>Conduct follow up as required</a:t>
            </a:r>
          </a:p>
          <a:p>
            <a:pPr marL="171450" indent="-171450">
              <a:buFont typeface="Arial" pitchFamily="34" charset="0"/>
              <a:buChar char="•"/>
            </a:pPr>
            <a:r>
              <a:rPr lang="en-US" sz="1400" dirty="0" smtClean="0">
                <a:solidFill>
                  <a:prstClr val="black"/>
                </a:solidFill>
              </a:rPr>
              <a:t>Inform the chain </a:t>
            </a:r>
            <a:r>
              <a:rPr lang="en-US" sz="1400" dirty="0">
                <a:solidFill>
                  <a:prstClr val="black"/>
                </a:solidFill>
              </a:rPr>
              <a:t>of </a:t>
            </a:r>
            <a:r>
              <a:rPr lang="en-US" sz="1400" dirty="0" smtClean="0">
                <a:solidFill>
                  <a:prstClr val="black"/>
                </a:solidFill>
              </a:rPr>
              <a:t>command if necessary</a:t>
            </a:r>
          </a:p>
          <a:p>
            <a:pPr marL="171450" indent="-171450">
              <a:buFont typeface="Arial" pitchFamily="34" charset="0"/>
              <a:buChar char="•"/>
            </a:pPr>
            <a:r>
              <a:rPr lang="en-US" sz="1400" dirty="0" smtClean="0">
                <a:solidFill>
                  <a:prstClr val="black"/>
                </a:solidFill>
              </a:rPr>
              <a:t>Take more </a:t>
            </a:r>
            <a:r>
              <a:rPr lang="en-US" sz="1400" dirty="0">
                <a:solidFill>
                  <a:prstClr val="black"/>
                </a:solidFill>
              </a:rPr>
              <a:t>severe corrective </a:t>
            </a:r>
            <a:r>
              <a:rPr lang="en-US" sz="1400" dirty="0" smtClean="0">
                <a:solidFill>
                  <a:prstClr val="black"/>
                </a:solidFill>
              </a:rPr>
              <a:t>measures if required </a:t>
            </a:r>
          </a:p>
          <a:p>
            <a:pPr marL="171450" indent="-171450">
              <a:buFont typeface="Arial" pitchFamily="34" charset="0"/>
              <a:buChar char="•"/>
            </a:pPr>
            <a:r>
              <a:rPr lang="en-US" sz="1400" dirty="0" smtClean="0">
                <a:solidFill>
                  <a:prstClr val="black"/>
                </a:solidFill>
              </a:rPr>
              <a:t>Is this a satisfactory description of leader responsibility?</a:t>
            </a:r>
          </a:p>
          <a:p>
            <a:pPr marL="171450" indent="-171450">
              <a:buFont typeface="Arial" pitchFamily="34" charset="0"/>
              <a:buChar char="•"/>
            </a:pPr>
            <a:endParaRPr lang="en-US" sz="1400" dirty="0">
              <a:solidFill>
                <a:prstClr val="black"/>
              </a:solidFill>
            </a:endParaRPr>
          </a:p>
          <a:p>
            <a:pPr marL="1200150" lvl="2" indent="-285750">
              <a:buFont typeface="Arial" pitchFamily="34" charset="0"/>
              <a:buChar char="•"/>
            </a:pPr>
            <a:endParaRPr lang="en-US" sz="1000" dirty="0">
              <a:solidFill>
                <a:prstClr val="black"/>
              </a:solidFill>
            </a:endParaRPr>
          </a:p>
          <a:p>
            <a:pPr marL="1200150" lvl="2" indent="-285750">
              <a:buFont typeface="Arial" pitchFamily="34" charset="0"/>
              <a:buChar char="•"/>
            </a:pPr>
            <a:endParaRPr lang="en-US" sz="1000" dirty="0">
              <a:solidFill>
                <a:prstClr val="black"/>
              </a:solidFill>
            </a:endParaRPr>
          </a:p>
        </p:txBody>
      </p:sp>
      <p:sp>
        <p:nvSpPr>
          <p:cNvPr id="8" name="TextBox 7"/>
          <p:cNvSpPr txBox="1"/>
          <p:nvPr/>
        </p:nvSpPr>
        <p:spPr>
          <a:xfrm>
            <a:off x="381000" y="1676400"/>
            <a:ext cx="8077200" cy="369332"/>
          </a:xfrm>
          <a:prstGeom prst="rect">
            <a:avLst/>
          </a:prstGeom>
          <a:noFill/>
        </p:spPr>
        <p:txBody>
          <a:bodyPr wrap="square" rtlCol="0">
            <a:spAutoFit/>
          </a:bodyPr>
          <a:lstStyle/>
          <a:p>
            <a:endParaRPr lang="en-US" dirty="0">
              <a:solidFill>
                <a:prstClr val="black"/>
              </a:solidFill>
            </a:endParaRPr>
          </a:p>
        </p:txBody>
      </p:sp>
      <p:sp>
        <p:nvSpPr>
          <p:cNvPr id="11" name="TextBox 10"/>
          <p:cNvSpPr txBox="1"/>
          <p:nvPr/>
        </p:nvSpPr>
        <p:spPr>
          <a:xfrm>
            <a:off x="609600" y="2045732"/>
            <a:ext cx="7696200" cy="1523494"/>
          </a:xfrm>
          <a:prstGeom prst="rect">
            <a:avLst/>
          </a:prstGeom>
          <a:noFill/>
        </p:spPr>
        <p:txBody>
          <a:bodyPr wrap="square" rtlCol="0">
            <a:spAutoFit/>
          </a:bodyPr>
          <a:lstStyle/>
          <a:p>
            <a:pPr marL="285750" indent="-285750">
              <a:buFont typeface="Arial" pitchFamily="34" charset="0"/>
              <a:buChar char="•"/>
            </a:pPr>
            <a:r>
              <a:rPr lang="en-US" sz="1500" dirty="0" smtClean="0"/>
              <a:t>Provide Soldier -10 for vehicle</a:t>
            </a:r>
          </a:p>
          <a:p>
            <a:pPr marL="285750" indent="-285750">
              <a:buFont typeface="Arial" pitchFamily="34" charset="0"/>
              <a:buChar char="•"/>
            </a:pPr>
            <a:r>
              <a:rPr lang="en-US" sz="1500" dirty="0" smtClean="0"/>
              <a:t>Review PMCS procedures with Soldier</a:t>
            </a:r>
          </a:p>
          <a:p>
            <a:pPr marL="285750" indent="-285750">
              <a:buFont typeface="Arial" pitchFamily="34" charset="0"/>
              <a:buChar char="•"/>
            </a:pPr>
            <a:r>
              <a:rPr lang="en-US" sz="1500" dirty="0" smtClean="0"/>
              <a:t>Review unit maintenance policies, SOPs, and requirements with Soldier</a:t>
            </a:r>
          </a:p>
          <a:p>
            <a:pPr marL="285750" indent="-285750">
              <a:buFont typeface="Arial" pitchFamily="34" charset="0"/>
              <a:buChar char="•"/>
            </a:pPr>
            <a:r>
              <a:rPr lang="en-US" sz="1500" dirty="0" smtClean="0"/>
              <a:t>Make myself available to Soldier if he has any questions or requires additional resources</a:t>
            </a:r>
          </a:p>
          <a:p>
            <a:pPr marL="285750" indent="-285750">
              <a:buFont typeface="Arial" pitchFamily="34" charset="0"/>
              <a:buChar char="•"/>
            </a:pPr>
            <a:r>
              <a:rPr lang="en-US" sz="1500" dirty="0" smtClean="0"/>
              <a:t>Conduct Assessment as described in Plan of Action</a:t>
            </a:r>
          </a:p>
          <a:p>
            <a:pPr marL="285750" indent="-285750">
              <a:buFont typeface="Arial" pitchFamily="34" charset="0"/>
              <a:buChar char="•"/>
            </a:pPr>
            <a:endParaRPr lang="en-US" dirty="0"/>
          </a:p>
        </p:txBody>
      </p:sp>
    </p:spTree>
    <p:extLst>
      <p:ext uri="{BB962C8B-B14F-4D97-AF65-F5344CB8AC3E}">
        <p14:creationId xmlns="" xmlns:p14="http://schemas.microsoft.com/office/powerpoint/2010/main" val="3644618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Assessment</a:t>
            </a:r>
            <a:endParaRPr lang="en-US" sz="2200"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57200" y="1352175"/>
            <a:ext cx="7916380" cy="2686425"/>
          </a:xfrm>
        </p:spPr>
      </p:pic>
      <p:sp>
        <p:nvSpPr>
          <p:cNvPr id="5" name="TextBox 4"/>
          <p:cNvSpPr txBox="1"/>
          <p:nvPr/>
        </p:nvSpPr>
        <p:spPr>
          <a:xfrm>
            <a:off x="1219200" y="4953000"/>
            <a:ext cx="8467859" cy="1261884"/>
          </a:xfrm>
          <a:prstGeom prst="rect">
            <a:avLst/>
          </a:prstGeom>
          <a:noFill/>
        </p:spPr>
        <p:txBody>
          <a:bodyPr wrap="square" rtlCol="0">
            <a:spAutoFit/>
          </a:bodyPr>
          <a:lstStyle/>
          <a:p>
            <a:r>
              <a:rPr lang="en-US" sz="1400" b="1" dirty="0" smtClean="0">
                <a:solidFill>
                  <a:prstClr val="black"/>
                </a:solidFill>
              </a:rPr>
              <a:t>Assessment:</a:t>
            </a:r>
            <a:endParaRPr lang="en-US" sz="1400" b="1" dirty="0">
              <a:solidFill>
                <a:prstClr val="black"/>
              </a:solidFill>
            </a:endParaRPr>
          </a:p>
          <a:p>
            <a:pPr marL="171450" indent="-171450">
              <a:buFont typeface="Arial" pitchFamily="34" charset="0"/>
              <a:buChar char="•"/>
            </a:pPr>
            <a:r>
              <a:rPr lang="en-US" sz="1400" dirty="0" smtClean="0">
                <a:solidFill>
                  <a:prstClr val="black"/>
                </a:solidFill>
              </a:rPr>
              <a:t>Assessments are the most neglected part of counseling sessions and are usually never done</a:t>
            </a:r>
          </a:p>
          <a:p>
            <a:pPr marL="171450" indent="-171450">
              <a:buFont typeface="Arial" pitchFamily="34" charset="0"/>
              <a:buChar char="•"/>
            </a:pPr>
            <a:r>
              <a:rPr lang="en-US" sz="1400" dirty="0" smtClean="0">
                <a:solidFill>
                  <a:prstClr val="black"/>
                </a:solidFill>
              </a:rPr>
              <a:t>Which comments are acceptable as Assessments?</a:t>
            </a:r>
          </a:p>
          <a:p>
            <a:pPr marL="171450" indent="-171450">
              <a:buFont typeface="Arial" pitchFamily="34" charset="0"/>
              <a:buChar char="•"/>
            </a:pPr>
            <a:r>
              <a:rPr lang="en-US" sz="1400" dirty="0" smtClean="0">
                <a:solidFill>
                  <a:prstClr val="black"/>
                </a:solidFill>
              </a:rPr>
              <a:t>Mandatory for Event Oriented</a:t>
            </a:r>
            <a:endParaRPr lang="en-US" sz="1400" dirty="0">
              <a:solidFill>
                <a:prstClr val="black"/>
              </a:solidFill>
            </a:endParaRPr>
          </a:p>
          <a:p>
            <a:pPr marL="1200150" lvl="2" indent="-285750">
              <a:buFont typeface="Arial" pitchFamily="34" charset="0"/>
              <a:buChar char="•"/>
            </a:pPr>
            <a:endParaRPr lang="en-US" sz="1000" dirty="0">
              <a:solidFill>
                <a:prstClr val="black"/>
              </a:solidFill>
            </a:endParaRPr>
          </a:p>
          <a:p>
            <a:pPr marL="1200150" lvl="2" indent="-285750">
              <a:buFont typeface="Arial" pitchFamily="34" charset="0"/>
              <a:buChar char="•"/>
            </a:pPr>
            <a:endParaRPr lang="en-US" sz="1000" dirty="0">
              <a:solidFill>
                <a:prstClr val="black"/>
              </a:solidFill>
            </a:endParaRPr>
          </a:p>
        </p:txBody>
      </p:sp>
      <p:sp>
        <p:nvSpPr>
          <p:cNvPr id="8" name="TextBox 7"/>
          <p:cNvSpPr txBox="1"/>
          <p:nvPr/>
        </p:nvSpPr>
        <p:spPr>
          <a:xfrm>
            <a:off x="381000" y="1676400"/>
            <a:ext cx="8077200" cy="369332"/>
          </a:xfrm>
          <a:prstGeom prst="rect">
            <a:avLst/>
          </a:prstGeom>
          <a:noFill/>
        </p:spPr>
        <p:txBody>
          <a:bodyPr wrap="square" rtlCol="0">
            <a:spAutoFit/>
          </a:bodyPr>
          <a:lstStyle/>
          <a:p>
            <a:endParaRPr lang="en-US" dirty="0">
              <a:solidFill>
                <a:prstClr val="black"/>
              </a:solidFill>
            </a:endParaRPr>
          </a:p>
        </p:txBody>
      </p:sp>
      <p:sp>
        <p:nvSpPr>
          <p:cNvPr id="11" name="TextBox 10"/>
          <p:cNvSpPr txBox="1"/>
          <p:nvPr/>
        </p:nvSpPr>
        <p:spPr>
          <a:xfrm>
            <a:off x="410817" y="1721918"/>
            <a:ext cx="7696200" cy="1723549"/>
          </a:xfrm>
          <a:prstGeom prst="rect">
            <a:avLst/>
          </a:prstGeom>
          <a:noFill/>
        </p:spPr>
        <p:txBody>
          <a:bodyPr wrap="square" rtlCol="0">
            <a:spAutoFit/>
          </a:bodyPr>
          <a:lstStyle/>
          <a:p>
            <a:pPr marL="742950" lvl="1" indent="-285750"/>
            <a:r>
              <a:rPr lang="en-US" sz="1100" b="1" dirty="0" smtClean="0">
                <a:solidFill>
                  <a:prstClr val="black"/>
                </a:solidFill>
              </a:rPr>
              <a:t>Possible Assessments</a:t>
            </a:r>
          </a:p>
          <a:p>
            <a:pPr marL="742950" lvl="1" indent="-174625">
              <a:buFont typeface="Arial" pitchFamily="34" charset="0"/>
              <a:buChar char="•"/>
            </a:pPr>
            <a:r>
              <a:rPr lang="en-US" sz="1100" dirty="0" smtClean="0">
                <a:solidFill>
                  <a:prstClr val="black"/>
                </a:solidFill>
              </a:rPr>
              <a:t>PFC Doe you completed your corrective training to standard and I was impressed with the professionalism you displayed presenting your class and ensuring the team was properly trained in PMCS</a:t>
            </a:r>
          </a:p>
          <a:p>
            <a:pPr marL="742950" lvl="1" indent="-174625">
              <a:buFont typeface="Arial" pitchFamily="34" charset="0"/>
              <a:buChar char="•"/>
            </a:pPr>
            <a:r>
              <a:rPr lang="en-US" sz="1100" dirty="0" smtClean="0">
                <a:solidFill>
                  <a:prstClr val="black"/>
                </a:solidFill>
              </a:rPr>
              <a:t>PFC Doe you failed to properly complete the task to standard and I am directing personal corrective training with me on Saturday 11 June. See counseling statement dated: 11 June 2011.</a:t>
            </a:r>
          </a:p>
          <a:p>
            <a:pPr marL="742950" lvl="1" indent="-174625">
              <a:buFont typeface="Arial" pitchFamily="34" charset="0"/>
              <a:buChar char="•"/>
            </a:pPr>
            <a:r>
              <a:rPr lang="en-US" sz="1100" dirty="0" smtClean="0">
                <a:solidFill>
                  <a:prstClr val="black"/>
                </a:solidFill>
              </a:rPr>
              <a:t>PFC Doe while you completed your class to standard I was not happy with your attitude and I am recommending punishment under the UCMJ for the poor attitude you displayed in writing your rebuttal. </a:t>
            </a:r>
          </a:p>
          <a:p>
            <a:pPr marL="742950" lvl="1" indent="-174625">
              <a:buFont typeface="Arial" pitchFamily="34" charset="0"/>
              <a:buChar char="•"/>
            </a:pPr>
            <a:r>
              <a:rPr lang="en-US" sz="1100" dirty="0" smtClean="0">
                <a:solidFill>
                  <a:prstClr val="black"/>
                </a:solidFill>
              </a:rPr>
              <a:t>See counseling dated 11 June 2011 for assessment completion.</a:t>
            </a:r>
          </a:p>
          <a:p>
            <a:pPr marL="285750" indent="-285750">
              <a:buFont typeface="Arial" pitchFamily="34" charset="0"/>
              <a:buChar char="•"/>
            </a:pPr>
            <a:endParaRPr lang="en-US" dirty="0">
              <a:solidFill>
                <a:prstClr val="black"/>
              </a:solidFill>
            </a:endParaRPr>
          </a:p>
        </p:txBody>
      </p:sp>
    </p:spTree>
    <p:extLst>
      <p:ext uri="{BB962C8B-B14F-4D97-AF65-F5344CB8AC3E}">
        <p14:creationId xmlns="" xmlns:p14="http://schemas.microsoft.com/office/powerpoint/2010/main" val="3155782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Evaluations</a:t>
            </a:r>
            <a:br>
              <a:rPr lang="en-US" dirty="0" smtClean="0"/>
            </a:br>
            <a:r>
              <a:rPr lang="en-US" sz="2400" dirty="0" smtClean="0"/>
              <a:t>NCOER Counseling Requirements</a:t>
            </a:r>
            <a:endParaRPr lang="en-US" dirty="0"/>
          </a:p>
        </p:txBody>
      </p:sp>
      <p:sp>
        <p:nvSpPr>
          <p:cNvPr id="3" name="Content Placeholder 2"/>
          <p:cNvSpPr>
            <a:spLocks noGrp="1"/>
          </p:cNvSpPr>
          <p:nvPr>
            <p:ph idx="1"/>
          </p:nvPr>
        </p:nvSpPr>
        <p:spPr>
          <a:xfrm>
            <a:off x="1143000" y="1600200"/>
            <a:ext cx="8229600" cy="4525963"/>
          </a:xfrm>
        </p:spPr>
        <p:txBody>
          <a:bodyPr>
            <a:normAutofit fontScale="25000" lnSpcReduction="20000"/>
          </a:bodyPr>
          <a:lstStyle/>
          <a:p>
            <a:r>
              <a:rPr lang="en-US" sz="5200" dirty="0" smtClean="0"/>
              <a:t>Mandatory use of 2166-8-1. </a:t>
            </a:r>
          </a:p>
          <a:p>
            <a:r>
              <a:rPr lang="en-US" sz="5200" dirty="0" smtClean="0"/>
              <a:t>Use 4856 to elaborate</a:t>
            </a:r>
          </a:p>
          <a:p>
            <a:r>
              <a:rPr lang="en-US" sz="5200" dirty="0" smtClean="0"/>
              <a:t>Initial counseling</a:t>
            </a:r>
          </a:p>
          <a:p>
            <a:pPr lvl="1"/>
            <a:r>
              <a:rPr lang="en-US" sz="5200" dirty="0" smtClean="0"/>
              <a:t>30 days</a:t>
            </a:r>
          </a:p>
          <a:p>
            <a:pPr lvl="1"/>
            <a:r>
              <a:rPr lang="en-US" sz="5200" dirty="0" smtClean="0"/>
              <a:t>duty description</a:t>
            </a:r>
          </a:p>
          <a:p>
            <a:pPr lvl="1"/>
            <a:r>
              <a:rPr lang="en-US" sz="5200" dirty="0" smtClean="0"/>
              <a:t>face-to-face</a:t>
            </a:r>
          </a:p>
          <a:p>
            <a:pPr lvl="2"/>
            <a:r>
              <a:rPr lang="en-US" sz="5200" dirty="0" smtClean="0"/>
              <a:t>Phone alternative</a:t>
            </a:r>
          </a:p>
          <a:p>
            <a:pPr lvl="2"/>
            <a:r>
              <a:rPr lang="en-US" sz="5200" dirty="0" smtClean="0"/>
              <a:t> Recommend emailing documentation for signature</a:t>
            </a:r>
          </a:p>
          <a:p>
            <a:pPr lvl="1"/>
            <a:r>
              <a:rPr lang="en-US" sz="5200" dirty="0" smtClean="0"/>
              <a:t>rating scheme</a:t>
            </a:r>
          </a:p>
          <a:p>
            <a:pPr lvl="1"/>
            <a:r>
              <a:rPr lang="en-US" sz="5200" dirty="0" smtClean="0"/>
              <a:t>rater and senior rater support forms.</a:t>
            </a:r>
          </a:p>
          <a:p>
            <a:pPr lvl="1"/>
            <a:r>
              <a:rPr lang="en-US" sz="5200" dirty="0" smtClean="0"/>
              <a:t>Senior rater reviews and initials -1 after initial</a:t>
            </a:r>
          </a:p>
          <a:p>
            <a:r>
              <a:rPr lang="en-US" sz="5200" dirty="0" smtClean="0"/>
              <a:t>Follow up: 90 days or semi annual for guard/reserve</a:t>
            </a:r>
          </a:p>
          <a:p>
            <a:r>
              <a:rPr lang="en-US" sz="5200" dirty="0" smtClean="0"/>
              <a:t>All forms go to the senior rater when the report is rendered</a:t>
            </a:r>
          </a:p>
          <a:p>
            <a:r>
              <a:rPr lang="en-US" sz="5200" dirty="0" smtClean="0"/>
              <a:t>Senior rater returns all counseling and working documents to Soldier</a:t>
            </a:r>
          </a:p>
          <a:p>
            <a:r>
              <a:rPr lang="en-US" sz="5200" dirty="0" smtClean="0"/>
              <a:t>Counseling and support forms will support final evaluation</a:t>
            </a:r>
          </a:p>
          <a:p>
            <a:r>
              <a:rPr lang="en-US" sz="5200" dirty="0" smtClean="0"/>
              <a:t>Required Objectives:</a:t>
            </a:r>
          </a:p>
          <a:p>
            <a:pPr lvl="1"/>
            <a:r>
              <a:rPr lang="en-US" sz="5200" dirty="0" smtClean="0"/>
              <a:t>Safety </a:t>
            </a:r>
          </a:p>
          <a:p>
            <a:pPr lvl="1"/>
            <a:r>
              <a:rPr lang="en-US" sz="5200" dirty="0" smtClean="0"/>
              <a:t>Leaders execution of  Sexual Harassment training  and avoiding sexual misconduct </a:t>
            </a:r>
          </a:p>
          <a:p>
            <a:r>
              <a:rPr lang="en-US" sz="5200" dirty="0" smtClean="0"/>
              <a:t>Rated Soldier initials -1 comments</a:t>
            </a:r>
          </a:p>
          <a:p>
            <a:r>
              <a:rPr lang="en-US" sz="5200" dirty="0" smtClean="0"/>
              <a:t>Soldier retains working copy of all forms</a:t>
            </a:r>
          </a:p>
          <a:p>
            <a:r>
              <a:rPr lang="en-US" sz="5200" dirty="0" smtClean="0"/>
              <a:t>Soldier’s Initials on Support Form</a:t>
            </a:r>
          </a:p>
          <a:p>
            <a:r>
              <a:rPr lang="en-US" sz="5200" dirty="0" smtClean="0"/>
              <a:t>Senior Rater Reviews approves and initials support form initial and follow up</a:t>
            </a:r>
          </a:p>
        </p:txBody>
      </p:sp>
    </p:spTree>
    <p:extLst>
      <p:ext uri="{BB962C8B-B14F-4D97-AF65-F5344CB8AC3E}">
        <p14:creationId xmlns="" xmlns:p14="http://schemas.microsoft.com/office/powerpoint/2010/main" val="3004252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Evaluations</a:t>
            </a:r>
            <a:br>
              <a:rPr lang="en-US" dirty="0" smtClean="0"/>
            </a:br>
            <a:r>
              <a:rPr lang="en-US" sz="2400" dirty="0" smtClean="0"/>
              <a:t>Counseling Requirements</a:t>
            </a:r>
            <a:endParaRPr lang="en-US" dirty="0"/>
          </a:p>
        </p:txBody>
      </p:sp>
      <p:sp>
        <p:nvSpPr>
          <p:cNvPr id="3" name="Content Placeholder 2"/>
          <p:cNvSpPr>
            <a:spLocks noGrp="1"/>
          </p:cNvSpPr>
          <p:nvPr>
            <p:ph idx="1"/>
          </p:nvPr>
        </p:nvSpPr>
        <p:spPr/>
        <p:txBody>
          <a:bodyPr>
            <a:normAutofit fontScale="92500" lnSpcReduction="10000"/>
          </a:bodyPr>
          <a:lstStyle/>
          <a:p>
            <a:pPr lvl="2"/>
            <a:r>
              <a:rPr lang="en-US" sz="1800" dirty="0" smtClean="0"/>
              <a:t>67-9-1 and 67-9-1a ; recommend using 4856</a:t>
            </a:r>
          </a:p>
          <a:p>
            <a:pPr lvl="2"/>
            <a:r>
              <a:rPr lang="en-US" sz="1800" dirty="0" smtClean="0"/>
              <a:t>Initial</a:t>
            </a:r>
          </a:p>
          <a:p>
            <a:pPr lvl="3"/>
            <a:r>
              <a:rPr lang="en-US" sz="1400" dirty="0" smtClean="0"/>
              <a:t>30 days of rating period</a:t>
            </a:r>
          </a:p>
          <a:p>
            <a:pPr lvl="3"/>
            <a:r>
              <a:rPr lang="en-US" sz="1400" dirty="0" smtClean="0"/>
              <a:t>Develops duty description and performance objectives</a:t>
            </a:r>
          </a:p>
          <a:p>
            <a:pPr lvl="3"/>
            <a:r>
              <a:rPr lang="en-US" sz="1400" dirty="0" smtClean="0"/>
              <a:t>Face to face</a:t>
            </a:r>
          </a:p>
          <a:p>
            <a:pPr lvl="4"/>
            <a:r>
              <a:rPr lang="en-US" sz="1400" dirty="0" smtClean="0"/>
              <a:t>Phone conversations</a:t>
            </a:r>
          </a:p>
          <a:p>
            <a:pPr lvl="2"/>
            <a:endParaRPr lang="en-US" sz="1800" dirty="0" smtClean="0"/>
          </a:p>
          <a:p>
            <a:pPr lvl="2"/>
            <a:r>
              <a:rPr lang="en-US" sz="1800" dirty="0" smtClean="0"/>
              <a:t>Quarterly there after for WO1, CW2, 2LT, 1LT, CPT</a:t>
            </a:r>
          </a:p>
          <a:p>
            <a:pPr lvl="2"/>
            <a:r>
              <a:rPr lang="en-US" sz="1800" dirty="0" smtClean="0"/>
              <a:t>Rater obtains Senior raters initials on support form</a:t>
            </a:r>
          </a:p>
          <a:p>
            <a:pPr lvl="2"/>
            <a:r>
              <a:rPr lang="en-US" sz="1800" dirty="0" smtClean="0"/>
              <a:t>All comments must be supported by support forms and other communication</a:t>
            </a:r>
          </a:p>
          <a:p>
            <a:pPr lvl="2"/>
            <a:r>
              <a:rPr lang="en-US" sz="1800" dirty="0" smtClean="0"/>
              <a:t>Required Objectives:</a:t>
            </a:r>
          </a:p>
          <a:p>
            <a:pPr lvl="3"/>
            <a:r>
              <a:rPr lang="en-US" sz="1400" dirty="0" smtClean="0"/>
              <a:t>Safety </a:t>
            </a:r>
          </a:p>
          <a:p>
            <a:pPr lvl="3"/>
            <a:r>
              <a:rPr lang="en-US" sz="1400" dirty="0" smtClean="0"/>
              <a:t>Leaders execution of  Sexual Harassment training  and avoiding sexual misconduct will be included in counseling</a:t>
            </a:r>
          </a:p>
          <a:p>
            <a:pPr lvl="2"/>
            <a:r>
              <a:rPr lang="en-US" sz="1800" dirty="0" smtClean="0"/>
              <a:t>Soldier retains working copy of all forms</a:t>
            </a:r>
          </a:p>
          <a:p>
            <a:pPr lvl="2"/>
            <a:r>
              <a:rPr lang="en-US" sz="1800" dirty="0"/>
              <a:t>Soldier’s Initials on Support </a:t>
            </a:r>
            <a:r>
              <a:rPr lang="en-US" sz="1800" dirty="0" smtClean="0"/>
              <a:t>Form</a:t>
            </a:r>
          </a:p>
          <a:p>
            <a:pPr lvl="2"/>
            <a:r>
              <a:rPr lang="en-US" sz="1800" dirty="0" smtClean="0"/>
              <a:t>Senior Rater Reviews approves and initials support form initial and follow up</a:t>
            </a:r>
          </a:p>
          <a:p>
            <a:pPr lvl="2"/>
            <a:endParaRPr lang="en-US" sz="1800" dirty="0"/>
          </a:p>
          <a:p>
            <a:pPr lvl="2"/>
            <a:endParaRPr lang="en-US" sz="1800" dirty="0" smtClean="0"/>
          </a:p>
          <a:p>
            <a:pPr lvl="2"/>
            <a:endParaRPr lang="en-US" sz="1800" dirty="0" smtClean="0"/>
          </a:p>
          <a:p>
            <a:pPr lvl="2"/>
            <a:endParaRPr lang="en-US" sz="1800" dirty="0" smtClean="0"/>
          </a:p>
          <a:p>
            <a:pPr lvl="1"/>
            <a:endParaRPr lang="en-US" dirty="0"/>
          </a:p>
        </p:txBody>
      </p:sp>
    </p:spTree>
    <p:extLst>
      <p:ext uri="{BB962C8B-B14F-4D97-AF65-F5344CB8AC3E}">
        <p14:creationId xmlns="" xmlns:p14="http://schemas.microsoft.com/office/powerpoint/2010/main" val="3037202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Evaluations</a:t>
            </a:r>
            <a:br>
              <a:rPr lang="en-US" dirty="0" smtClean="0"/>
            </a:br>
            <a:r>
              <a:rPr lang="en-US" sz="2400" dirty="0" smtClean="0"/>
              <a:t>Reviewer's Responsibilities</a:t>
            </a:r>
            <a:endParaRPr lang="en-US" dirty="0"/>
          </a:p>
        </p:txBody>
      </p:sp>
      <p:sp>
        <p:nvSpPr>
          <p:cNvPr id="3" name="Content Placeholder 2"/>
          <p:cNvSpPr>
            <a:spLocks noGrp="1"/>
          </p:cNvSpPr>
          <p:nvPr>
            <p:ph idx="1"/>
          </p:nvPr>
        </p:nvSpPr>
        <p:spPr/>
        <p:txBody>
          <a:bodyPr>
            <a:normAutofit/>
          </a:bodyPr>
          <a:lstStyle/>
          <a:p>
            <a:pPr lvl="1">
              <a:spcAft>
                <a:spcPts val="600"/>
              </a:spcAft>
            </a:pPr>
            <a:r>
              <a:rPr lang="en-US" dirty="0" smtClean="0"/>
              <a:t>Examine Evaluation rendered</a:t>
            </a:r>
          </a:p>
          <a:p>
            <a:pPr lvl="1">
              <a:spcAft>
                <a:spcPts val="600"/>
              </a:spcAft>
            </a:pPr>
            <a:r>
              <a:rPr lang="en-US" dirty="0" smtClean="0"/>
              <a:t>Ensure they are clear, consistent, and just</a:t>
            </a:r>
          </a:p>
          <a:p>
            <a:pPr lvl="1">
              <a:spcAft>
                <a:spcPts val="600"/>
              </a:spcAft>
            </a:pPr>
            <a:r>
              <a:rPr lang="en-US" dirty="0" smtClean="0"/>
              <a:t>Discuss discrepancies between rater/senior rater</a:t>
            </a:r>
          </a:p>
          <a:p>
            <a:pPr lvl="1">
              <a:spcAft>
                <a:spcPts val="600"/>
              </a:spcAft>
            </a:pPr>
            <a:r>
              <a:rPr lang="en-US" dirty="0" smtClean="0"/>
              <a:t>Attach enclosure if Reviewer disagrees</a:t>
            </a:r>
          </a:p>
          <a:p>
            <a:pPr lvl="1">
              <a:spcAft>
                <a:spcPts val="600"/>
              </a:spcAft>
            </a:pPr>
            <a:r>
              <a:rPr lang="en-US" dirty="0" smtClean="0"/>
              <a:t>Reviewer cannot force rater/senior rater to change a report they feel is honest</a:t>
            </a:r>
          </a:p>
          <a:p>
            <a:pPr lvl="1">
              <a:spcAft>
                <a:spcPts val="600"/>
              </a:spcAft>
            </a:pPr>
            <a:r>
              <a:rPr lang="en-US" dirty="0" smtClean="0"/>
              <a:t>What can </a:t>
            </a:r>
            <a:r>
              <a:rPr lang="en-US" smtClean="0"/>
              <a:t>the Reviewer do?</a:t>
            </a:r>
            <a:endParaRPr lang="en-US" dirty="0" smtClean="0"/>
          </a:p>
          <a:p>
            <a:pPr lvl="1"/>
            <a:endParaRPr lang="en-US" dirty="0"/>
          </a:p>
        </p:txBody>
      </p:sp>
    </p:spTree>
    <p:extLst>
      <p:ext uri="{BB962C8B-B14F-4D97-AF65-F5344CB8AC3E}">
        <p14:creationId xmlns="" xmlns:p14="http://schemas.microsoft.com/office/powerpoint/2010/main" val="3135734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Relief for Cause vs. Change of Rater</a:t>
            </a:r>
            <a:endParaRPr lang="en-US" dirty="0"/>
          </a:p>
        </p:txBody>
      </p:sp>
      <p:sp>
        <p:nvSpPr>
          <p:cNvPr id="3" name="Content Placeholder 2"/>
          <p:cNvSpPr>
            <a:spLocks noGrp="1"/>
          </p:cNvSpPr>
          <p:nvPr>
            <p:ph sz="half" idx="1"/>
          </p:nvPr>
        </p:nvSpPr>
        <p:spPr>
          <a:xfrm>
            <a:off x="762000" y="1600200"/>
            <a:ext cx="4038600" cy="4525963"/>
          </a:xfrm>
        </p:spPr>
        <p:txBody>
          <a:bodyPr>
            <a:normAutofit lnSpcReduction="10000"/>
          </a:bodyPr>
          <a:lstStyle/>
          <a:p>
            <a:pPr marL="0" indent="0" algn="ctr">
              <a:buNone/>
            </a:pPr>
            <a:r>
              <a:rPr lang="en-US" sz="3000" dirty="0" smtClean="0"/>
              <a:t>Relief for Cause</a:t>
            </a:r>
          </a:p>
          <a:p>
            <a:r>
              <a:rPr lang="en-US" sz="2200" dirty="0" smtClean="0"/>
              <a:t>Used when personal/ professional characteristics, conduct, behavior, or performance warrant removal</a:t>
            </a:r>
          </a:p>
          <a:p>
            <a:r>
              <a:rPr lang="en-US" sz="2200" dirty="0" smtClean="0"/>
              <a:t>30 day minimum must be waived by 1st GO</a:t>
            </a:r>
          </a:p>
          <a:p>
            <a:r>
              <a:rPr lang="en-US" sz="2200" dirty="0" smtClean="0"/>
              <a:t>Weekly counseling session to assess performance</a:t>
            </a:r>
          </a:p>
          <a:p>
            <a:r>
              <a:rPr lang="en-US" sz="2200" dirty="0" smtClean="0"/>
              <a:t>If required suspend from duties</a:t>
            </a:r>
          </a:p>
          <a:p>
            <a:r>
              <a:rPr lang="en-US" sz="2200" dirty="0" smtClean="0"/>
              <a:t>Relief Enclosure if Relief directed by someone outside the rating chain</a:t>
            </a:r>
          </a:p>
          <a:p>
            <a:endParaRPr lang="en-US" sz="2200" dirty="0" smtClean="0"/>
          </a:p>
          <a:p>
            <a:endParaRPr lang="en-US" sz="3000" dirty="0" smtClean="0"/>
          </a:p>
          <a:p>
            <a:endParaRPr lang="en-US" sz="3000" dirty="0" smtClean="0"/>
          </a:p>
        </p:txBody>
      </p:sp>
      <p:sp>
        <p:nvSpPr>
          <p:cNvPr id="4" name="Content Placeholder 3"/>
          <p:cNvSpPr>
            <a:spLocks noGrp="1"/>
          </p:cNvSpPr>
          <p:nvPr>
            <p:ph sz="half" idx="2"/>
          </p:nvPr>
        </p:nvSpPr>
        <p:spPr>
          <a:xfrm>
            <a:off x="4495800" y="1600200"/>
            <a:ext cx="4191000" cy="4525963"/>
          </a:xfrm>
        </p:spPr>
        <p:txBody>
          <a:bodyPr>
            <a:normAutofit lnSpcReduction="10000"/>
          </a:bodyPr>
          <a:lstStyle/>
          <a:p>
            <a:pPr marL="457200" lvl="1" indent="0" algn="ctr">
              <a:buNone/>
            </a:pPr>
            <a:r>
              <a:rPr lang="en-US" sz="3000" dirty="0" smtClean="0"/>
              <a:t>Change of Rater</a:t>
            </a:r>
          </a:p>
          <a:p>
            <a:pPr lvl="1">
              <a:buFont typeface="Arial" pitchFamily="34" charset="0"/>
              <a:buChar char="•"/>
            </a:pPr>
            <a:r>
              <a:rPr lang="en-US" sz="2200" dirty="0" smtClean="0"/>
              <a:t>Used when offense may not be as serious or want to protect a Soldiers  record</a:t>
            </a:r>
          </a:p>
          <a:p>
            <a:pPr lvl="1">
              <a:buFont typeface="Arial" pitchFamily="34" charset="0"/>
              <a:buChar char="•"/>
            </a:pPr>
            <a:r>
              <a:rPr lang="en-US" sz="2200" dirty="0" smtClean="0"/>
              <a:t>Chain of Command has lost confidence</a:t>
            </a:r>
          </a:p>
          <a:p>
            <a:pPr lvl="1">
              <a:buFont typeface="Arial" pitchFamily="34" charset="0"/>
              <a:buChar char="•"/>
            </a:pPr>
            <a:r>
              <a:rPr lang="en-US" sz="2200" dirty="0" smtClean="0"/>
              <a:t>Easier to do</a:t>
            </a:r>
          </a:p>
          <a:p>
            <a:pPr lvl="1">
              <a:buFont typeface="Arial" pitchFamily="34" charset="0"/>
              <a:buChar char="•"/>
            </a:pPr>
            <a:r>
              <a:rPr lang="en-US" sz="2200" dirty="0" smtClean="0"/>
              <a:t>Less senior involvement</a:t>
            </a:r>
          </a:p>
          <a:p>
            <a:pPr lvl="1">
              <a:buFont typeface="Arial" pitchFamily="34" charset="0"/>
              <a:buChar char="•"/>
            </a:pPr>
            <a:r>
              <a:rPr lang="en-US" sz="2200" dirty="0" smtClean="0"/>
              <a:t>Ensure you can support a relief action if required.</a:t>
            </a:r>
          </a:p>
          <a:p>
            <a:pPr lvl="1">
              <a:buFont typeface="Arial" pitchFamily="34" charset="0"/>
              <a:buChar char="•"/>
            </a:pPr>
            <a:endParaRPr lang="en-US" sz="2000" dirty="0" smtClean="0"/>
          </a:p>
          <a:p>
            <a:pPr marL="457200" lvl="1" indent="0">
              <a:buNone/>
            </a:pPr>
            <a:endParaRPr lang="en-US" sz="3000" dirty="0" smtClean="0"/>
          </a:p>
          <a:p>
            <a:pPr marL="0" indent="0">
              <a:buNone/>
            </a:pPr>
            <a:endParaRPr lang="en-US" dirty="0"/>
          </a:p>
        </p:txBody>
      </p:sp>
    </p:spTree>
    <p:extLst>
      <p:ext uri="{BB962C8B-B14F-4D97-AF65-F5344CB8AC3E}">
        <p14:creationId xmlns="" xmlns:p14="http://schemas.microsoft.com/office/powerpoint/2010/main" val="1358294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a:t>
            </a:r>
            <a:endParaRPr lang="en-US" dirty="0"/>
          </a:p>
        </p:txBody>
      </p:sp>
      <p:sp>
        <p:nvSpPr>
          <p:cNvPr id="3" name="Content Placeholder 2"/>
          <p:cNvSpPr>
            <a:spLocks noGrp="1"/>
          </p:cNvSpPr>
          <p:nvPr>
            <p:ph sz="half" idx="1"/>
          </p:nvPr>
        </p:nvSpPr>
        <p:spPr>
          <a:xfrm>
            <a:off x="457200" y="1295400"/>
            <a:ext cx="4038600" cy="4830763"/>
          </a:xfrm>
        </p:spPr>
        <p:txBody>
          <a:bodyPr>
            <a:normAutofit fontScale="55000" lnSpcReduction="20000"/>
          </a:bodyPr>
          <a:lstStyle/>
          <a:p>
            <a:pPr marL="0" indent="0" algn="ctr">
              <a:buNone/>
            </a:pPr>
            <a:r>
              <a:rPr lang="en-US" sz="5100" dirty="0" smtClean="0"/>
              <a:t>Counseling</a:t>
            </a:r>
            <a:endParaRPr lang="en-US" sz="5800" dirty="0" smtClean="0"/>
          </a:p>
          <a:p>
            <a:r>
              <a:rPr lang="en-US" sz="3300" dirty="0" smtClean="0"/>
              <a:t>No Plan of Action</a:t>
            </a:r>
          </a:p>
          <a:p>
            <a:r>
              <a:rPr lang="en-US" sz="3300" dirty="0" smtClean="0"/>
              <a:t>Failure to Provide Resources</a:t>
            </a:r>
          </a:p>
          <a:p>
            <a:r>
              <a:rPr lang="en-US" sz="3300" dirty="0" smtClean="0"/>
              <a:t>Not Conducting Assessments</a:t>
            </a:r>
          </a:p>
          <a:p>
            <a:r>
              <a:rPr lang="en-US" sz="3300" dirty="0" smtClean="0"/>
              <a:t>Failure to Provide Substandard Performance  Notice</a:t>
            </a:r>
          </a:p>
          <a:p>
            <a:r>
              <a:rPr lang="en-US" sz="3300" dirty="0" smtClean="0"/>
              <a:t>Counseling ahead of time</a:t>
            </a:r>
            <a:endParaRPr lang="en-US" sz="3300" dirty="0"/>
          </a:p>
        </p:txBody>
      </p:sp>
      <p:sp>
        <p:nvSpPr>
          <p:cNvPr id="4" name="Content Placeholder 3"/>
          <p:cNvSpPr>
            <a:spLocks noGrp="1"/>
          </p:cNvSpPr>
          <p:nvPr>
            <p:ph sz="half" idx="2"/>
          </p:nvPr>
        </p:nvSpPr>
        <p:spPr>
          <a:xfrm>
            <a:off x="4648200" y="1371600"/>
            <a:ext cx="4038600" cy="4754563"/>
          </a:xfrm>
        </p:spPr>
        <p:txBody>
          <a:bodyPr>
            <a:normAutofit fontScale="55000" lnSpcReduction="20000"/>
          </a:bodyPr>
          <a:lstStyle/>
          <a:p>
            <a:pPr marL="457200" lvl="1" indent="0" algn="ctr">
              <a:buNone/>
            </a:pPr>
            <a:r>
              <a:rPr lang="en-US" sz="5100" dirty="0" smtClean="0"/>
              <a:t>Evaluations</a:t>
            </a:r>
            <a:endParaRPr lang="en-US" sz="3000" dirty="0" smtClean="0"/>
          </a:p>
          <a:p>
            <a:pPr lvl="1">
              <a:buFont typeface="Arial" pitchFamily="34" charset="0"/>
              <a:buChar char="•"/>
            </a:pPr>
            <a:r>
              <a:rPr lang="en-US" sz="3300" dirty="0" smtClean="0"/>
              <a:t>Failure to Conduct Counseling</a:t>
            </a:r>
          </a:p>
          <a:p>
            <a:pPr lvl="1">
              <a:buFont typeface="Arial" pitchFamily="34" charset="0"/>
              <a:buChar char="•"/>
            </a:pPr>
            <a:r>
              <a:rPr lang="en-US" sz="3300" dirty="0" smtClean="0"/>
              <a:t>Failure to Provide Support Forms and Rating Scheme</a:t>
            </a:r>
          </a:p>
          <a:p>
            <a:pPr lvl="1">
              <a:buFont typeface="Arial" pitchFamily="34" charset="0"/>
              <a:buChar char="•"/>
            </a:pPr>
            <a:r>
              <a:rPr lang="en-US" sz="3300" dirty="0" smtClean="0"/>
              <a:t>Out of MOS and Non qualified</a:t>
            </a:r>
          </a:p>
          <a:p>
            <a:pPr lvl="1">
              <a:buFont typeface="Arial" pitchFamily="34" charset="0"/>
              <a:buChar char="•"/>
            </a:pPr>
            <a:r>
              <a:rPr lang="en-US" sz="3300" dirty="0" smtClean="0"/>
              <a:t>Placing False Counseling Statements on Evaluation</a:t>
            </a:r>
          </a:p>
          <a:p>
            <a:pPr lvl="1">
              <a:buFont typeface="Arial" pitchFamily="34" charset="0"/>
              <a:buChar char="•"/>
            </a:pPr>
            <a:r>
              <a:rPr lang="en-US" sz="3300" dirty="0" smtClean="0"/>
              <a:t>Placing unsubstantiated comments on Evaluation</a:t>
            </a:r>
          </a:p>
          <a:p>
            <a:pPr lvl="1">
              <a:buFont typeface="Arial" pitchFamily="34" charset="0"/>
              <a:buChar char="•"/>
            </a:pPr>
            <a:r>
              <a:rPr lang="en-US" sz="3300" dirty="0" smtClean="0"/>
              <a:t>Duty Position above Grade</a:t>
            </a:r>
          </a:p>
          <a:p>
            <a:pPr lvl="1">
              <a:buFont typeface="Arial" pitchFamily="34" charset="0"/>
              <a:buChar char="•"/>
            </a:pPr>
            <a:r>
              <a:rPr lang="en-US" sz="3300" dirty="0" smtClean="0"/>
              <a:t>No appointment orders</a:t>
            </a:r>
          </a:p>
          <a:p>
            <a:pPr lvl="1">
              <a:buFont typeface="Arial" pitchFamily="34" charset="0"/>
              <a:buChar char="•"/>
            </a:pPr>
            <a:r>
              <a:rPr lang="en-US" sz="3300" dirty="0" smtClean="0"/>
              <a:t>Unclear Area of Special Emphasis</a:t>
            </a:r>
          </a:p>
          <a:p>
            <a:pPr lvl="1">
              <a:buFont typeface="Arial" pitchFamily="34" charset="0"/>
              <a:buChar char="•"/>
            </a:pPr>
            <a:r>
              <a:rPr lang="en-US" sz="3300" dirty="0" smtClean="0"/>
              <a:t>Conflicting Ratings</a:t>
            </a:r>
          </a:p>
          <a:p>
            <a:pPr lvl="1">
              <a:buFont typeface="Arial" pitchFamily="34" charset="0"/>
              <a:buChar char="•"/>
            </a:pPr>
            <a:r>
              <a:rPr lang="en-US" sz="3300" dirty="0" smtClean="0"/>
              <a:t>Lack of Reviewer Involvement</a:t>
            </a:r>
          </a:p>
          <a:p>
            <a:pPr lvl="1">
              <a:buFont typeface="Arial" pitchFamily="34" charset="0"/>
              <a:buChar char="•"/>
            </a:pPr>
            <a:r>
              <a:rPr lang="en-US" sz="3300" dirty="0" smtClean="0"/>
              <a:t>Signing out of sequence</a:t>
            </a:r>
          </a:p>
          <a:p>
            <a:pPr lvl="1">
              <a:buFont typeface="Arial" pitchFamily="34" charset="0"/>
              <a:buChar char="•"/>
            </a:pPr>
            <a:r>
              <a:rPr lang="en-US" sz="3300" dirty="0" smtClean="0"/>
              <a:t>Failure to meet minimum rating chain requirements</a:t>
            </a:r>
          </a:p>
          <a:p>
            <a:pPr marL="457200" lvl="1" indent="0">
              <a:buNone/>
            </a:pPr>
            <a:endParaRPr lang="en-US" sz="3000" dirty="0" smtClean="0"/>
          </a:p>
          <a:p>
            <a:pPr marL="0" indent="0">
              <a:buNone/>
            </a:pPr>
            <a:endParaRPr lang="en-US" dirty="0"/>
          </a:p>
        </p:txBody>
      </p:sp>
    </p:spTree>
    <p:extLst>
      <p:ext uri="{BB962C8B-B14F-4D97-AF65-F5344CB8AC3E}">
        <p14:creationId xmlns="" xmlns:p14="http://schemas.microsoft.com/office/powerpoint/2010/main" val="925812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 Disagree?</a:t>
            </a:r>
            <a:endParaRPr lang="en-US" dirty="0"/>
          </a:p>
        </p:txBody>
      </p:sp>
      <p:sp>
        <p:nvSpPr>
          <p:cNvPr id="3" name="Content Placeholder 2"/>
          <p:cNvSpPr>
            <a:spLocks noGrp="1"/>
          </p:cNvSpPr>
          <p:nvPr>
            <p:ph sz="half" idx="1"/>
          </p:nvPr>
        </p:nvSpPr>
        <p:spPr/>
        <p:txBody>
          <a:bodyPr>
            <a:normAutofit/>
          </a:bodyPr>
          <a:lstStyle/>
          <a:p>
            <a:pPr marL="457200" lvl="1" indent="0" algn="ctr">
              <a:buNone/>
            </a:pPr>
            <a:r>
              <a:rPr lang="en-US" sz="3000" dirty="0" smtClean="0"/>
              <a:t>Counseling</a:t>
            </a:r>
          </a:p>
          <a:p>
            <a:pPr marL="571500" indent="-457200"/>
            <a:r>
              <a:rPr lang="en-US" sz="2200" dirty="0" smtClean="0"/>
              <a:t>Remain calm</a:t>
            </a:r>
          </a:p>
          <a:p>
            <a:pPr marL="571500" indent="-457200"/>
            <a:r>
              <a:rPr lang="en-US" sz="2200" dirty="0" smtClean="0"/>
              <a:t>Begin to write your rebuttal or request time to write your rebuttal</a:t>
            </a:r>
          </a:p>
          <a:p>
            <a:pPr marL="571500" indent="-457200"/>
            <a:r>
              <a:rPr lang="en-US" sz="2200" dirty="0" smtClean="0"/>
              <a:t>If you are not allowed to rebut speak with chain of command</a:t>
            </a:r>
          </a:p>
          <a:p>
            <a:pPr marL="571500" indent="-457200"/>
            <a:r>
              <a:rPr lang="en-US" sz="2200" dirty="0" smtClean="0"/>
              <a:t>Initial Disagree</a:t>
            </a:r>
          </a:p>
          <a:p>
            <a:pPr marL="571500" indent="-457200"/>
            <a:r>
              <a:rPr lang="en-US" sz="2200" dirty="0" smtClean="0"/>
              <a:t>Sign</a:t>
            </a:r>
          </a:p>
          <a:p>
            <a:pPr marL="0" indent="0" algn="ctr">
              <a:buNone/>
            </a:pPr>
            <a:endParaRPr lang="en-US" sz="2200" dirty="0" smtClean="0"/>
          </a:p>
        </p:txBody>
      </p:sp>
      <p:sp>
        <p:nvSpPr>
          <p:cNvPr id="4" name="Content Placeholder 3"/>
          <p:cNvSpPr>
            <a:spLocks noGrp="1"/>
          </p:cNvSpPr>
          <p:nvPr>
            <p:ph sz="half" idx="2"/>
          </p:nvPr>
        </p:nvSpPr>
        <p:spPr/>
        <p:txBody>
          <a:bodyPr>
            <a:normAutofit/>
          </a:bodyPr>
          <a:lstStyle/>
          <a:p>
            <a:pPr marL="457200" lvl="1" indent="0" algn="ctr">
              <a:buNone/>
            </a:pPr>
            <a:r>
              <a:rPr lang="en-US" sz="3000" dirty="0" smtClean="0"/>
              <a:t>Evaluations</a:t>
            </a:r>
          </a:p>
          <a:p>
            <a:pPr lvl="1">
              <a:buFont typeface="Arial" pitchFamily="34" charset="0"/>
              <a:buChar char="•"/>
            </a:pPr>
            <a:r>
              <a:rPr lang="en-US" sz="2200" dirty="0" smtClean="0"/>
              <a:t>Review report</a:t>
            </a:r>
          </a:p>
          <a:p>
            <a:pPr lvl="1">
              <a:buFont typeface="Arial" pitchFamily="34" charset="0"/>
              <a:buChar char="•"/>
            </a:pPr>
            <a:r>
              <a:rPr lang="en-US" sz="2200" dirty="0" smtClean="0"/>
              <a:t>Request a Commander’s Inquiry</a:t>
            </a:r>
          </a:p>
          <a:p>
            <a:pPr lvl="1">
              <a:buFont typeface="Arial" pitchFamily="34" charset="0"/>
              <a:buChar char="•"/>
            </a:pPr>
            <a:r>
              <a:rPr lang="en-US" sz="2200" dirty="0" smtClean="0"/>
              <a:t>Verify signature items</a:t>
            </a:r>
          </a:p>
          <a:p>
            <a:pPr lvl="1">
              <a:buFont typeface="Arial" pitchFamily="34" charset="0"/>
              <a:buChar char="•"/>
            </a:pPr>
            <a:r>
              <a:rPr lang="en-US" sz="2200" dirty="0" smtClean="0"/>
              <a:t>If counseling dates are not accurate do not sign the report</a:t>
            </a:r>
          </a:p>
          <a:p>
            <a:pPr lvl="1">
              <a:buFont typeface="Arial" pitchFamily="34" charset="0"/>
              <a:buChar char="•"/>
            </a:pPr>
            <a:r>
              <a:rPr lang="en-US" sz="2200" dirty="0" smtClean="0"/>
              <a:t>Prepare an appeal if inquiry did not fit the issue</a:t>
            </a:r>
          </a:p>
          <a:p>
            <a:pPr marL="0" indent="0">
              <a:buNone/>
            </a:pPr>
            <a:endParaRPr lang="en-US" dirty="0"/>
          </a:p>
        </p:txBody>
      </p:sp>
    </p:spTree>
    <p:extLst>
      <p:ext uri="{BB962C8B-B14F-4D97-AF65-F5344CB8AC3E}">
        <p14:creationId xmlns="" xmlns:p14="http://schemas.microsoft.com/office/powerpoint/2010/main" val="86717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86800" cy="1470025"/>
          </a:xfrm>
        </p:spPr>
        <p:txBody>
          <a:bodyPr>
            <a:normAutofit/>
          </a:bodyPr>
          <a:lstStyle/>
          <a:p>
            <a:r>
              <a:rPr lang="en-US" sz="6000" dirty="0" smtClean="0">
                <a:latin typeface="+mj-lt"/>
                <a:cs typeface="Times New Roman" pitchFamily="18" charset="0"/>
              </a:rPr>
              <a:t>COUNSELING TTPs</a:t>
            </a:r>
            <a:endParaRPr lang="en-US" sz="6000" dirty="0">
              <a:latin typeface="+mj-lt"/>
              <a:cs typeface="Times New Roman" pitchFamily="18" charset="0"/>
            </a:endParaRPr>
          </a:p>
        </p:txBody>
      </p:sp>
      <p:sp>
        <p:nvSpPr>
          <p:cNvPr id="3" name="Subtitle 2"/>
          <p:cNvSpPr>
            <a:spLocks noGrp="1"/>
          </p:cNvSpPr>
          <p:nvPr>
            <p:ph type="subTitle" idx="1"/>
          </p:nvPr>
        </p:nvSpPr>
        <p:spPr>
          <a:xfrm>
            <a:off x="1371600" y="3581400"/>
            <a:ext cx="6400800" cy="1752600"/>
          </a:xfrm>
        </p:spPr>
        <p:txBody>
          <a:bodyPr/>
          <a:lstStyle/>
          <a:p>
            <a:r>
              <a:rPr lang="en-US" dirty="0" smtClean="0"/>
              <a:t>Part of the </a:t>
            </a:r>
            <a:r>
              <a:rPr lang="en-US" dirty="0" err="1" smtClean="0"/>
              <a:t>AskTOP</a:t>
            </a:r>
            <a:r>
              <a:rPr lang="en-US" dirty="0" smtClean="0"/>
              <a:t> Leadership Series</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idx="1"/>
          </p:nvPr>
        </p:nvSpPr>
        <p:spPr>
          <a:xfrm>
            <a:off x="609600" y="1600200"/>
            <a:ext cx="8077200" cy="4525963"/>
          </a:xfrm>
        </p:spPr>
        <p:txBody>
          <a:bodyPr>
            <a:normAutofit lnSpcReduction="10000"/>
          </a:bodyPr>
          <a:lstStyle/>
          <a:p>
            <a:r>
              <a:rPr lang="en-US" dirty="0" smtClean="0"/>
              <a:t>Per DA Memo 600-1</a:t>
            </a:r>
          </a:p>
          <a:p>
            <a:r>
              <a:rPr lang="en-US" dirty="0" smtClean="0"/>
              <a:t>A report is considered unjust when it reflects unfair, improper bias, or does not account for contributory or mitigating circumstance over which the rated individual had little or no control</a:t>
            </a:r>
          </a:p>
          <a:p>
            <a:r>
              <a:rPr lang="en-US" dirty="0" smtClean="0"/>
              <a:t>For an appeal you need</a:t>
            </a:r>
          </a:p>
          <a:p>
            <a:pPr lvl="1"/>
            <a:r>
              <a:rPr lang="en-US" dirty="0" smtClean="0"/>
              <a:t>3</a:t>
            </a:r>
            <a:r>
              <a:rPr lang="en-US" baseline="30000" dirty="0" smtClean="0"/>
              <a:t>rd</a:t>
            </a:r>
            <a:r>
              <a:rPr lang="en-US" dirty="0" smtClean="0"/>
              <a:t> party statement</a:t>
            </a:r>
          </a:p>
          <a:p>
            <a:pPr lvl="1"/>
            <a:r>
              <a:rPr lang="en-US" dirty="0" smtClean="0"/>
              <a:t>Official documents</a:t>
            </a:r>
          </a:p>
          <a:p>
            <a:pPr lvl="1"/>
            <a:r>
              <a:rPr lang="en-US" dirty="0" smtClean="0"/>
              <a:t>Any additional information the helps your case</a:t>
            </a:r>
            <a:endParaRPr lang="en-US" dirty="0"/>
          </a:p>
        </p:txBody>
      </p:sp>
    </p:spTree>
    <p:extLst>
      <p:ext uri="{BB962C8B-B14F-4D97-AF65-F5344CB8AC3E}">
        <p14:creationId xmlns="" xmlns:p14="http://schemas.microsoft.com/office/powerpoint/2010/main" val="583963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Substandard Performance</a:t>
            </a:r>
            <a:br>
              <a:rPr lang="en-US" dirty="0" smtClean="0"/>
            </a:br>
            <a:endParaRPr lang="en-US" dirty="0"/>
          </a:p>
        </p:txBody>
      </p:sp>
      <p:sp>
        <p:nvSpPr>
          <p:cNvPr id="3" name="Content Placeholder 2"/>
          <p:cNvSpPr>
            <a:spLocks noGrp="1"/>
          </p:cNvSpPr>
          <p:nvPr>
            <p:ph idx="1"/>
          </p:nvPr>
        </p:nvSpPr>
        <p:spPr>
          <a:xfrm>
            <a:off x="381000" y="1219200"/>
            <a:ext cx="8229600" cy="4525963"/>
          </a:xfrm>
        </p:spPr>
        <p:txBody>
          <a:bodyPr>
            <a:normAutofit fontScale="77500" lnSpcReduction="20000"/>
          </a:bodyPr>
          <a:lstStyle/>
          <a:p>
            <a:pPr lvl="1"/>
            <a:r>
              <a:rPr lang="en-US" dirty="0" smtClean="0"/>
              <a:t>Ensure Magic Statement is given</a:t>
            </a:r>
          </a:p>
          <a:p>
            <a:pPr lvl="2"/>
            <a:r>
              <a:rPr lang="en-US" dirty="0" smtClean="0"/>
              <a:t>by senior leader</a:t>
            </a:r>
          </a:p>
          <a:p>
            <a:pPr lvl="2"/>
            <a:r>
              <a:rPr lang="en-US" dirty="0" smtClean="0"/>
              <a:t>in writing</a:t>
            </a:r>
          </a:p>
          <a:p>
            <a:pPr lvl="2"/>
            <a:r>
              <a:rPr lang="en-US" dirty="0" smtClean="0"/>
              <a:t>with all derogatory counseling statements</a:t>
            </a:r>
          </a:p>
          <a:p>
            <a:pPr lvl="1"/>
            <a:r>
              <a:rPr lang="en-US" dirty="0" smtClean="0"/>
              <a:t>All lesser means to correct the problem have been exhausted</a:t>
            </a:r>
          </a:p>
          <a:p>
            <a:pPr lvl="1"/>
            <a:r>
              <a:rPr lang="en-US" dirty="0" smtClean="0"/>
              <a:t>Address the conduct not the person</a:t>
            </a:r>
          </a:p>
          <a:p>
            <a:pPr lvl="1"/>
            <a:r>
              <a:rPr lang="en-US" dirty="0" smtClean="0"/>
              <a:t>You need documentation to support your claims</a:t>
            </a:r>
          </a:p>
          <a:p>
            <a:pPr lvl="1"/>
            <a:r>
              <a:rPr lang="en-US" dirty="0" smtClean="0"/>
              <a:t>Evaluations: Decide the most appropriate place to make your negative comment. Do not penalize the Soldier multiple times for the same issue</a:t>
            </a:r>
          </a:p>
          <a:p>
            <a:pPr lvl="1"/>
            <a:r>
              <a:rPr lang="en-US" dirty="0" smtClean="0"/>
              <a:t>If you cannot support your actions back off and wait. A substandard performer will continue to be a substandard performer.</a:t>
            </a:r>
          </a:p>
          <a:p>
            <a:pPr lvl="1">
              <a:buNone/>
            </a:pPr>
            <a:endParaRPr lang="en-US" dirty="0" smtClean="0"/>
          </a:p>
          <a:p>
            <a:pPr lvl="1">
              <a:buNone/>
            </a:pPr>
            <a:r>
              <a:rPr lang="en-US" dirty="0" smtClean="0">
                <a:solidFill>
                  <a:srgbClr val="FF0000"/>
                </a:solidFill>
              </a:rPr>
              <a:t>“Substandard performers don’t promote themselves; they are promoted by leaders who fail to do their job properly”</a:t>
            </a:r>
          </a:p>
          <a:p>
            <a:pPr lvl="1"/>
            <a:endParaRPr lang="en-US" dirty="0" smtClean="0"/>
          </a:p>
          <a:p>
            <a:pPr lvl="1"/>
            <a:endParaRPr lang="en-US" dirty="0"/>
          </a:p>
        </p:txBody>
      </p:sp>
    </p:spTree>
    <p:extLst>
      <p:ext uri="{BB962C8B-B14F-4D97-AF65-F5344CB8AC3E}">
        <p14:creationId xmlns="" xmlns:p14="http://schemas.microsoft.com/office/powerpoint/2010/main" val="1160110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half" idx="1"/>
          </p:nvPr>
        </p:nvSpPr>
        <p:spPr/>
        <p:txBody>
          <a:bodyPr/>
          <a:lstStyle/>
          <a:p>
            <a:r>
              <a:rPr lang="en-US" dirty="0" smtClean="0"/>
              <a:t>Counseling “The Grey Area”</a:t>
            </a:r>
          </a:p>
          <a:p>
            <a:r>
              <a:rPr lang="en-US" dirty="0" smtClean="0"/>
              <a:t>4856 Review</a:t>
            </a:r>
          </a:p>
          <a:p>
            <a:r>
              <a:rPr lang="en-US" dirty="0" smtClean="0"/>
              <a:t>Evaluations Review</a:t>
            </a:r>
          </a:p>
          <a:p>
            <a:r>
              <a:rPr lang="en-US" dirty="0" smtClean="0"/>
              <a:t>Reviewer’s Responsibilities</a:t>
            </a:r>
          </a:p>
          <a:p>
            <a:r>
              <a:rPr lang="en-US" dirty="0" smtClean="0"/>
              <a:t>Relief For Cause Vs. Change of Rater </a:t>
            </a:r>
          </a:p>
          <a:p>
            <a:endParaRPr lang="en-US" dirty="0" smtClean="0"/>
          </a:p>
          <a:p>
            <a:endParaRPr lang="en-US" dirty="0"/>
          </a:p>
        </p:txBody>
      </p:sp>
      <p:sp>
        <p:nvSpPr>
          <p:cNvPr id="4" name="Content Placeholder 3"/>
          <p:cNvSpPr>
            <a:spLocks noGrp="1"/>
          </p:cNvSpPr>
          <p:nvPr>
            <p:ph sz="half" idx="2"/>
          </p:nvPr>
        </p:nvSpPr>
        <p:spPr/>
        <p:txBody>
          <a:bodyPr/>
          <a:lstStyle/>
          <a:p>
            <a:r>
              <a:rPr lang="en-US" dirty="0" smtClean="0"/>
              <a:t>Common Errors</a:t>
            </a:r>
          </a:p>
          <a:p>
            <a:r>
              <a:rPr lang="en-US" dirty="0" smtClean="0"/>
              <a:t>If You Disagree</a:t>
            </a:r>
          </a:p>
          <a:p>
            <a:r>
              <a:rPr lang="en-US" dirty="0" smtClean="0"/>
              <a:t>Appeals</a:t>
            </a:r>
          </a:p>
          <a:p>
            <a:r>
              <a:rPr lang="en-US" dirty="0" smtClean="0"/>
              <a:t>Annotating Substandard Performance</a:t>
            </a:r>
          </a:p>
          <a:p>
            <a:r>
              <a:rPr lang="en-US" dirty="0" smtClean="0"/>
              <a:t>Summary</a:t>
            </a:r>
          </a:p>
          <a:p>
            <a:pPr>
              <a:buNone/>
            </a:pPr>
            <a:endParaRPr lang="en-US" dirty="0"/>
          </a:p>
        </p:txBody>
      </p:sp>
    </p:spTree>
    <p:extLst>
      <p:ext uri="{BB962C8B-B14F-4D97-AF65-F5344CB8AC3E}">
        <p14:creationId xmlns="" xmlns:p14="http://schemas.microsoft.com/office/powerpoint/2010/main" val="8098083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Contact Us</a:t>
            </a:r>
            <a:endParaRPr lang="en-US" dirty="0"/>
          </a:p>
        </p:txBody>
      </p:sp>
      <p:sp>
        <p:nvSpPr>
          <p:cNvPr id="3" name="Content Placeholder 2"/>
          <p:cNvSpPr>
            <a:spLocks noGrp="1"/>
          </p:cNvSpPr>
          <p:nvPr>
            <p:ph idx="1"/>
          </p:nvPr>
        </p:nvSpPr>
        <p:spPr/>
        <p:txBody>
          <a:bodyPr>
            <a:normAutofit/>
          </a:bodyPr>
          <a:lstStyle/>
          <a:p>
            <a:r>
              <a:rPr lang="en-US" dirty="0" smtClean="0"/>
              <a:t>Questions@AskTOP.net</a:t>
            </a:r>
          </a:p>
          <a:p>
            <a:r>
              <a:rPr lang="en-US" dirty="0" smtClean="0"/>
              <a:t>Office: 256-830-8282</a:t>
            </a:r>
          </a:p>
          <a:p>
            <a:r>
              <a:rPr lang="en-US" dirty="0" smtClean="0"/>
              <a:t>Fax: 256-830-8284</a:t>
            </a:r>
          </a:p>
          <a:p>
            <a:r>
              <a:rPr lang="en-US" dirty="0" smtClean="0"/>
              <a:t>Address:</a:t>
            </a:r>
          </a:p>
          <a:p>
            <a:pPr marL="800100" lvl="2" indent="0">
              <a:spcBef>
                <a:spcPts val="0"/>
              </a:spcBef>
              <a:buNone/>
            </a:pPr>
            <a:r>
              <a:rPr lang="en-US" dirty="0" err="1" smtClean="0"/>
              <a:t>AskTOP</a:t>
            </a:r>
            <a:endParaRPr lang="en-US" dirty="0" smtClean="0"/>
          </a:p>
          <a:p>
            <a:pPr marL="800100" lvl="2" indent="0">
              <a:spcBef>
                <a:spcPts val="0"/>
              </a:spcBef>
              <a:buNone/>
            </a:pPr>
            <a:r>
              <a:rPr lang="en-US" dirty="0" smtClean="0"/>
              <a:t>121 Castle Drive</a:t>
            </a:r>
          </a:p>
          <a:p>
            <a:pPr marL="800100" lvl="2" indent="0">
              <a:spcBef>
                <a:spcPts val="0"/>
              </a:spcBef>
              <a:buNone/>
            </a:pPr>
            <a:r>
              <a:rPr lang="en-US" dirty="0" smtClean="0"/>
              <a:t>Suite F</a:t>
            </a:r>
          </a:p>
          <a:p>
            <a:pPr marL="800100" lvl="2" indent="0">
              <a:spcBef>
                <a:spcPts val="0"/>
              </a:spcBef>
              <a:buNone/>
            </a:pPr>
            <a:r>
              <a:rPr lang="en-US" dirty="0" smtClean="0"/>
              <a:t>Madison, AL 35758</a:t>
            </a:r>
            <a:endParaRPr lang="en-US" dirty="0"/>
          </a:p>
        </p:txBody>
      </p:sp>
    </p:spTree>
    <p:extLst>
      <p:ext uri="{BB962C8B-B14F-4D97-AF65-F5344CB8AC3E}">
        <p14:creationId xmlns="" xmlns:p14="http://schemas.microsoft.com/office/powerpoint/2010/main" val="2735201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half" idx="1"/>
          </p:nvPr>
        </p:nvSpPr>
        <p:spPr>
          <a:xfrm>
            <a:off x="685800" y="1600200"/>
            <a:ext cx="4038600" cy="4525963"/>
          </a:xfrm>
        </p:spPr>
        <p:txBody>
          <a:bodyPr/>
          <a:lstStyle/>
          <a:p>
            <a:r>
              <a:rPr lang="en-US" dirty="0" smtClean="0"/>
              <a:t>Counseling “The Grey Area”</a:t>
            </a:r>
          </a:p>
          <a:p>
            <a:r>
              <a:rPr lang="en-US" dirty="0" smtClean="0"/>
              <a:t>4856 Review</a:t>
            </a:r>
          </a:p>
          <a:p>
            <a:r>
              <a:rPr lang="en-US" dirty="0" smtClean="0"/>
              <a:t>Evaluations Review</a:t>
            </a:r>
          </a:p>
          <a:p>
            <a:r>
              <a:rPr lang="en-US" dirty="0" smtClean="0"/>
              <a:t>Reviewer’s Responsibilities</a:t>
            </a:r>
          </a:p>
          <a:p>
            <a:r>
              <a:rPr lang="en-US" dirty="0" smtClean="0"/>
              <a:t>Relief For Cause vs. Change of Rater </a:t>
            </a:r>
          </a:p>
          <a:p>
            <a:endParaRPr lang="en-US" dirty="0" smtClean="0"/>
          </a:p>
          <a:p>
            <a:endParaRPr lang="en-US" dirty="0"/>
          </a:p>
        </p:txBody>
      </p:sp>
      <p:sp>
        <p:nvSpPr>
          <p:cNvPr id="4" name="Content Placeholder 3"/>
          <p:cNvSpPr>
            <a:spLocks noGrp="1"/>
          </p:cNvSpPr>
          <p:nvPr>
            <p:ph sz="half" idx="2"/>
          </p:nvPr>
        </p:nvSpPr>
        <p:spPr/>
        <p:txBody>
          <a:bodyPr/>
          <a:lstStyle/>
          <a:p>
            <a:r>
              <a:rPr lang="en-US" dirty="0" smtClean="0"/>
              <a:t>Common Errors</a:t>
            </a:r>
          </a:p>
          <a:p>
            <a:r>
              <a:rPr lang="en-US" dirty="0" smtClean="0"/>
              <a:t>If You Disagree</a:t>
            </a:r>
          </a:p>
          <a:p>
            <a:r>
              <a:rPr lang="en-US" dirty="0" smtClean="0"/>
              <a:t>Appeals</a:t>
            </a:r>
          </a:p>
          <a:p>
            <a:r>
              <a:rPr lang="en-US" dirty="0" smtClean="0"/>
              <a:t>Annotating Substandard Performance</a:t>
            </a:r>
          </a:p>
          <a:p>
            <a:r>
              <a:rPr lang="en-US" dirty="0" smtClean="0"/>
              <a:t>Summary</a:t>
            </a:r>
          </a:p>
          <a:p>
            <a:pPr>
              <a:buNone/>
            </a:pPr>
            <a:endParaRPr lang="en-US" dirty="0"/>
          </a:p>
        </p:txBody>
      </p:sp>
    </p:spTree>
    <p:extLst>
      <p:ext uri="{BB962C8B-B14F-4D97-AF65-F5344CB8AC3E}">
        <p14:creationId xmlns="" xmlns:p14="http://schemas.microsoft.com/office/powerpoint/2010/main" val="809808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Grey Area”</a:t>
            </a:r>
            <a:endParaRPr lang="en-US" dirty="0"/>
          </a:p>
        </p:txBody>
      </p:sp>
      <p:sp>
        <p:nvSpPr>
          <p:cNvPr id="3" name="Content Placeholder 2"/>
          <p:cNvSpPr>
            <a:spLocks noGrp="1"/>
          </p:cNvSpPr>
          <p:nvPr>
            <p:ph idx="1"/>
          </p:nvPr>
        </p:nvSpPr>
        <p:spPr>
          <a:xfrm>
            <a:off x="838200" y="1600200"/>
            <a:ext cx="7848600" cy="4525963"/>
          </a:xfrm>
        </p:spPr>
        <p:txBody>
          <a:bodyPr>
            <a:normAutofit lnSpcReduction="10000"/>
          </a:bodyPr>
          <a:lstStyle/>
          <a:p>
            <a:r>
              <a:rPr lang="en-US" dirty="0" smtClean="0"/>
              <a:t>Some counseling areas have mandatory requirements</a:t>
            </a:r>
          </a:p>
          <a:p>
            <a:r>
              <a:rPr lang="en-US" dirty="0" smtClean="0"/>
              <a:t>Most fall into a “Grey Area” </a:t>
            </a:r>
          </a:p>
          <a:p>
            <a:r>
              <a:rPr lang="en-US" dirty="0" smtClean="0"/>
              <a:t>Provides maximum latitude for the commander to resolve issues</a:t>
            </a:r>
          </a:p>
          <a:p>
            <a:r>
              <a:rPr lang="en-US" dirty="0" smtClean="0"/>
              <a:t>Apply the reasonable person rule</a:t>
            </a:r>
          </a:p>
          <a:p>
            <a:r>
              <a:rPr lang="en-US" dirty="0" smtClean="0"/>
              <a:t>True counseling is conducted in 2 phases</a:t>
            </a:r>
          </a:p>
          <a:p>
            <a:pPr lvl="1"/>
            <a:r>
              <a:rPr lang="en-US" dirty="0" smtClean="0"/>
              <a:t>Information gathering</a:t>
            </a:r>
          </a:p>
          <a:p>
            <a:pPr lvl="1"/>
            <a:r>
              <a:rPr lang="en-US" dirty="0" smtClean="0"/>
              <a:t>Execution</a:t>
            </a:r>
            <a:endParaRPr lang="en-US" dirty="0"/>
          </a:p>
        </p:txBody>
      </p:sp>
    </p:spTree>
    <p:extLst>
      <p:ext uri="{BB962C8B-B14F-4D97-AF65-F5344CB8AC3E}">
        <p14:creationId xmlns="" xmlns:p14="http://schemas.microsoft.com/office/powerpoint/2010/main" val="3339072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Purpose Of Counseling</a:t>
            </a:r>
            <a:endParaRPr lang="en-US" sz="2200"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609600" y="1905000"/>
            <a:ext cx="7916380" cy="3276600"/>
          </a:xfrm>
        </p:spPr>
      </p:pic>
      <p:sp>
        <p:nvSpPr>
          <p:cNvPr id="6" name="TextBox 5"/>
          <p:cNvSpPr txBox="1"/>
          <p:nvPr/>
        </p:nvSpPr>
        <p:spPr>
          <a:xfrm>
            <a:off x="762000" y="2590800"/>
            <a:ext cx="7620000" cy="1477328"/>
          </a:xfrm>
          <a:prstGeom prst="rect">
            <a:avLst/>
          </a:prstGeom>
          <a:noFill/>
        </p:spPr>
        <p:txBody>
          <a:bodyPr wrap="square" rtlCol="0">
            <a:spAutoFit/>
          </a:bodyPr>
          <a:lstStyle/>
          <a:p>
            <a:r>
              <a:rPr lang="en-US" dirty="0" smtClean="0"/>
              <a:t>To discuss improper maintenance procedures with PFC Doe and develop a plan of action to correct substandard performance</a:t>
            </a:r>
          </a:p>
          <a:p>
            <a:endParaRPr lang="en-US" dirty="0" smtClean="0"/>
          </a:p>
          <a:p>
            <a:r>
              <a:rPr lang="en-US" dirty="0" smtClean="0"/>
              <a:t>Fact: </a:t>
            </a:r>
            <a:r>
              <a:rPr lang="en-US" dirty="0" smtClean="0">
                <a:solidFill>
                  <a:srgbClr val="FF0000"/>
                </a:solidFill>
              </a:rPr>
              <a:t>5988E </a:t>
            </a:r>
            <a:r>
              <a:rPr lang="en-US" dirty="0" smtClean="0"/>
              <a:t>for B-38 improperly filled out and submitted. Inspection of vehicle indicates proper procedures were not followed.</a:t>
            </a:r>
            <a:endParaRPr lang="en-US" dirty="0"/>
          </a:p>
        </p:txBody>
      </p:sp>
    </p:spTree>
    <p:extLst>
      <p:ext uri="{BB962C8B-B14F-4D97-AF65-F5344CB8AC3E}">
        <p14:creationId xmlns="" xmlns:p14="http://schemas.microsoft.com/office/powerpoint/2010/main" val="402598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Key Points of Discussion</a:t>
            </a:r>
            <a:endParaRPr lang="en-US" sz="2200" dirty="0"/>
          </a:p>
        </p:txBody>
      </p:sp>
      <p:pic>
        <p:nvPicPr>
          <p:cNvPr id="12" name="Content Placeholder 11"/>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304800" y="1600201"/>
            <a:ext cx="8610600" cy="3276600"/>
          </a:xfrm>
        </p:spPr>
      </p:pic>
      <p:sp>
        <p:nvSpPr>
          <p:cNvPr id="8" name="TextBox 7"/>
          <p:cNvSpPr txBox="1"/>
          <p:nvPr/>
        </p:nvSpPr>
        <p:spPr>
          <a:xfrm>
            <a:off x="381000" y="1676400"/>
            <a:ext cx="8077200" cy="369332"/>
          </a:xfrm>
          <a:prstGeom prst="rect">
            <a:avLst/>
          </a:prstGeom>
          <a:noFill/>
        </p:spPr>
        <p:txBody>
          <a:bodyPr wrap="square" rtlCol="0">
            <a:spAutoFit/>
          </a:bodyPr>
          <a:lstStyle/>
          <a:p>
            <a:endParaRPr lang="en-US" dirty="0"/>
          </a:p>
        </p:txBody>
      </p:sp>
      <p:sp>
        <p:nvSpPr>
          <p:cNvPr id="13" name="TextBox 12"/>
          <p:cNvSpPr txBox="1"/>
          <p:nvPr/>
        </p:nvSpPr>
        <p:spPr>
          <a:xfrm>
            <a:off x="299434" y="1676400"/>
            <a:ext cx="8458200" cy="3048000"/>
          </a:xfrm>
          <a:prstGeom prst="rect">
            <a:avLst/>
          </a:prstGeom>
          <a:noFill/>
        </p:spPr>
        <p:txBody>
          <a:bodyPr wrap="square" rtlCol="0">
            <a:spAutoFit/>
          </a:bodyPr>
          <a:lstStyle/>
          <a:p>
            <a:r>
              <a:rPr lang="en-US" sz="1200" dirty="0" smtClean="0"/>
              <a:t>PFC Doe on or about 1 June 2011 at approximately 0900 hours you were instructed by me to take PV2 Jones, Brown, and Lee to the unit motor pool and conduct a weekly PMCS on B-38.</a:t>
            </a:r>
          </a:p>
          <a:p>
            <a:endParaRPr lang="en-US" sz="1200" dirty="0"/>
          </a:p>
          <a:p>
            <a:r>
              <a:rPr lang="en-US" sz="1200" dirty="0" smtClean="0"/>
              <a:t>At 1300 hours on 1 June 2011 I was notified by the SSG Allen (Motor Sergeant) that the PMCS for B-38 was not properly filled out and that he then conducted a spot check of B-38 and found serious deficiencies including: Low oil, left break light out, low tire pressure in the right rear wheel, and a dead battery.  None of which were corrected by you, annotated on the 5988E, or reported to the Motor Pool or myself.</a:t>
            </a:r>
          </a:p>
          <a:p>
            <a:endParaRPr lang="en-US" sz="1200" dirty="0"/>
          </a:p>
          <a:p>
            <a:r>
              <a:rPr lang="en-US" sz="1200" dirty="0" smtClean="0"/>
              <a:t>At approximately 1400 hours I directed you, Jones, Brown and Lee to meet me in the Motor pool to discuss the substandard performance. During this discussion I was informed by you and the other members of the team that you only spent about 15 minutes checking the vehicle and you failed to use the -10 to conduct the PMCS.</a:t>
            </a:r>
          </a:p>
          <a:p>
            <a:endParaRPr lang="en-US" sz="1200" dirty="0" smtClean="0"/>
          </a:p>
          <a:p>
            <a:r>
              <a:rPr lang="en-US" sz="1200" dirty="0" smtClean="0"/>
              <a:t>As the senior person on the team I trusted you to accomplish the mission to standard and you failed to do so. To correct your substandard performance I am directing you complete the corrective training annotated in the Plan of Action of this counseling. Failure to complete the Plan of Action to standard or continued substandard performance of this or similar nature will be dealt with in a more severe manner.</a:t>
            </a:r>
          </a:p>
          <a:p>
            <a:endParaRPr lang="en-US" sz="1200" dirty="0" smtClean="0"/>
          </a:p>
          <a:p>
            <a:r>
              <a:rPr lang="en-US" sz="1200" dirty="0" smtClean="0"/>
              <a:t>You provided the following explanation for your performance:  You did not know where the -10 was and did the best job you could.</a:t>
            </a:r>
            <a:endParaRPr lang="en-US" sz="1200" dirty="0"/>
          </a:p>
        </p:txBody>
      </p:sp>
    </p:spTree>
    <p:extLst>
      <p:ext uri="{BB962C8B-B14F-4D97-AF65-F5344CB8AC3E}">
        <p14:creationId xmlns="" xmlns:p14="http://schemas.microsoft.com/office/powerpoint/2010/main" val="2379226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Key Points of Discussion</a:t>
            </a:r>
            <a:endParaRPr lang="en-US" sz="2200" dirty="0"/>
          </a:p>
        </p:txBody>
      </p:sp>
      <p:pic>
        <p:nvPicPr>
          <p:cNvPr id="12" name="Content Placeholder 11"/>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304800" y="1600201"/>
            <a:ext cx="8610600" cy="3276600"/>
          </a:xfrm>
        </p:spPr>
      </p:pic>
      <p:sp>
        <p:nvSpPr>
          <p:cNvPr id="5" name="TextBox 4"/>
          <p:cNvSpPr txBox="1"/>
          <p:nvPr/>
        </p:nvSpPr>
        <p:spPr>
          <a:xfrm>
            <a:off x="1600200" y="4923472"/>
            <a:ext cx="7162800" cy="1477328"/>
          </a:xfrm>
          <a:prstGeom prst="rect">
            <a:avLst/>
          </a:prstGeom>
          <a:noFill/>
        </p:spPr>
        <p:txBody>
          <a:bodyPr wrap="square" rtlCol="0">
            <a:spAutoFit/>
          </a:bodyPr>
          <a:lstStyle/>
          <a:p>
            <a:pPr marL="285750" indent="-285750">
              <a:buFont typeface="Arial" pitchFamily="34" charset="0"/>
              <a:buChar char="•"/>
            </a:pPr>
            <a:r>
              <a:rPr lang="en-US" dirty="0" smtClean="0">
                <a:solidFill>
                  <a:prstClr val="black"/>
                </a:solidFill>
              </a:rPr>
              <a:t>Was the Soldier properly trained in PMCS and unit maintenance procedures?</a:t>
            </a:r>
          </a:p>
          <a:p>
            <a:pPr marL="285750" indent="-285750">
              <a:buFont typeface="Arial" pitchFamily="34" charset="0"/>
              <a:buChar char="•"/>
            </a:pPr>
            <a:r>
              <a:rPr lang="en-US" dirty="0" smtClean="0">
                <a:solidFill>
                  <a:prstClr val="black"/>
                </a:solidFill>
              </a:rPr>
              <a:t>Where was the Soldier’s supervision? </a:t>
            </a:r>
          </a:p>
          <a:p>
            <a:pPr marL="285750" indent="-285750">
              <a:buFont typeface="Arial" pitchFamily="34" charset="0"/>
              <a:buChar char="•"/>
            </a:pPr>
            <a:r>
              <a:rPr lang="en-US" dirty="0" smtClean="0">
                <a:solidFill>
                  <a:prstClr val="black"/>
                </a:solidFill>
              </a:rPr>
              <a:t>What were the specific instructions and training the Soldier received?</a:t>
            </a:r>
          </a:p>
          <a:p>
            <a:pPr marL="285750" indent="-285750">
              <a:buFont typeface="Arial" pitchFamily="34" charset="0"/>
              <a:buChar char="•"/>
            </a:pPr>
            <a:r>
              <a:rPr lang="en-US" dirty="0" smtClean="0">
                <a:solidFill>
                  <a:prstClr val="black"/>
                </a:solidFill>
              </a:rPr>
              <a:t>Was the Soldier directed to report completion to the NCO?</a:t>
            </a:r>
          </a:p>
          <a:p>
            <a:pPr marL="285750" indent="-285750">
              <a:buFont typeface="Arial" pitchFamily="34" charset="0"/>
              <a:buChar char="•"/>
            </a:pPr>
            <a:r>
              <a:rPr lang="en-US" dirty="0" smtClean="0">
                <a:solidFill>
                  <a:prstClr val="black"/>
                </a:solidFill>
              </a:rPr>
              <a:t>No derogatory counseling or magic statement blurb!</a:t>
            </a:r>
            <a:endParaRPr lang="en-US" dirty="0">
              <a:solidFill>
                <a:prstClr val="black"/>
              </a:solidFill>
            </a:endParaRPr>
          </a:p>
        </p:txBody>
      </p:sp>
      <p:sp>
        <p:nvSpPr>
          <p:cNvPr id="8" name="TextBox 7"/>
          <p:cNvSpPr txBox="1"/>
          <p:nvPr/>
        </p:nvSpPr>
        <p:spPr>
          <a:xfrm>
            <a:off x="381000" y="1676400"/>
            <a:ext cx="8077200" cy="369332"/>
          </a:xfrm>
          <a:prstGeom prst="rect">
            <a:avLst/>
          </a:prstGeom>
          <a:noFill/>
        </p:spPr>
        <p:txBody>
          <a:bodyPr wrap="square" rtlCol="0">
            <a:spAutoFit/>
          </a:bodyPr>
          <a:lstStyle/>
          <a:p>
            <a:endParaRPr lang="en-US" dirty="0">
              <a:solidFill>
                <a:prstClr val="black"/>
              </a:solidFill>
            </a:endParaRPr>
          </a:p>
        </p:txBody>
      </p:sp>
      <p:sp>
        <p:nvSpPr>
          <p:cNvPr id="13" name="TextBox 12"/>
          <p:cNvSpPr txBox="1"/>
          <p:nvPr/>
        </p:nvSpPr>
        <p:spPr>
          <a:xfrm>
            <a:off x="299434" y="1676400"/>
            <a:ext cx="8458200" cy="3046988"/>
          </a:xfrm>
          <a:prstGeom prst="rect">
            <a:avLst/>
          </a:prstGeom>
          <a:noFill/>
        </p:spPr>
        <p:txBody>
          <a:bodyPr wrap="square" rtlCol="0">
            <a:spAutoFit/>
          </a:bodyPr>
          <a:lstStyle/>
          <a:p>
            <a:r>
              <a:rPr lang="en-US" sz="1200" dirty="0" smtClean="0"/>
              <a:t>PFC Doe on or about 1 June 2011 at approximately 0900 hours you were instructed by me to take PV2 Jones, Brown, and Lee to the unit motor pool and conduct a weekly PMCS on B-38.</a:t>
            </a:r>
          </a:p>
          <a:p>
            <a:endParaRPr lang="en-US" sz="1200" dirty="0" smtClean="0"/>
          </a:p>
          <a:p>
            <a:r>
              <a:rPr lang="en-US" sz="1200" dirty="0" smtClean="0"/>
              <a:t>At 1300 hours on 1 June 2011 I was notified by the SSG Allen (Motor Sergeant) that the PMCS for B-38 was not properly filled out and that he then conducted a spot check of B-38 and found serious deficiencies including: Low oil, left break light out, low tire pressure in the right rear wheel, and a dead battery.  None of which were corrected by you, annotated on the 5988E, or reported to the Motor Pool or myself.</a:t>
            </a:r>
          </a:p>
          <a:p>
            <a:endParaRPr lang="en-US" sz="1200" dirty="0" smtClean="0"/>
          </a:p>
          <a:p>
            <a:r>
              <a:rPr lang="en-US" sz="1200" dirty="0" smtClean="0"/>
              <a:t>At approximately 1400 hours I directed you, Jones, Brown and Lee to meet me in the Motor pool to discuss the substandard performance. During this discussion I was informed by you and the other members of the team that you only spent about 15 minutes checking the vehicle and you failed to use the -10 to conduct the PMCS.</a:t>
            </a:r>
          </a:p>
          <a:p>
            <a:endParaRPr lang="en-US" sz="1200" dirty="0" smtClean="0"/>
          </a:p>
          <a:p>
            <a:r>
              <a:rPr lang="en-US" sz="1200" dirty="0" smtClean="0"/>
              <a:t>As the senior person on the team I trusted you to accomplish the mission to standard and you failed to do so. To correct your substandard performance I am directing you complete the corrective training annotated in the Plan of Action of this counseling. Failure to complete the Plan of Action to standard or continued substandard performance of this or similar nature will be dealt with in a more severe manner.</a:t>
            </a:r>
          </a:p>
          <a:p>
            <a:endParaRPr lang="en-US" sz="1200" dirty="0" smtClean="0"/>
          </a:p>
          <a:p>
            <a:r>
              <a:rPr lang="en-US" sz="1200" dirty="0" smtClean="0"/>
              <a:t>You provided the following explanation for your performance:  You did not know where the -10 was and did the best job you could.</a:t>
            </a:r>
            <a:endParaRPr lang="en-US" sz="1200" dirty="0"/>
          </a:p>
        </p:txBody>
      </p:sp>
      <p:sp>
        <p:nvSpPr>
          <p:cNvPr id="7" name="Rectangle 6"/>
          <p:cNvSpPr/>
          <p:nvPr/>
        </p:nvSpPr>
        <p:spPr>
          <a:xfrm rot="619423">
            <a:off x="863618" y="2705727"/>
            <a:ext cx="7416775" cy="144655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en-US" sz="8800" b="1" cap="none" spc="0" dirty="0" smtClean="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rPr>
              <a:t>WHAT’S WRONG?</a:t>
            </a:r>
            <a:endParaRPr lang="en-US" sz="8800" b="1" cap="none" spc="0" dirty="0">
              <a:ln w="17780" cmpd="sng">
                <a:solidFill>
                  <a:schemeClr val="accent1">
                    <a:tint val="3000"/>
                  </a:schemeClr>
                </a:solidFill>
                <a:prstDash val="solid"/>
                <a:miter lim="800000"/>
              </a:ln>
              <a:solidFill>
                <a:schemeClr val="tx2"/>
              </a:solidFill>
              <a:effectLst>
                <a:outerShdw blurRad="55000" dist="50800" dir="5400000" algn="tl">
                  <a:srgbClr val="000000">
                    <a:alpha val="33000"/>
                  </a:srgbClr>
                </a:outerShdw>
              </a:effectLst>
            </a:endParaRPr>
          </a:p>
        </p:txBody>
      </p:sp>
    </p:spTree>
    <p:extLst>
      <p:ext uri="{BB962C8B-B14F-4D97-AF65-F5344CB8AC3E}">
        <p14:creationId xmlns="" xmlns:p14="http://schemas.microsoft.com/office/powerpoint/2010/main" val="251202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Plan of Action</a:t>
            </a:r>
            <a:endParaRPr lang="en-US" sz="2200" dirty="0"/>
          </a:p>
        </p:txBody>
      </p:sp>
      <p:pic>
        <p:nvPicPr>
          <p:cNvPr id="4"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451883" y="1371600"/>
            <a:ext cx="7935433" cy="3657600"/>
          </a:xfrm>
        </p:spPr>
      </p:pic>
      <p:sp>
        <p:nvSpPr>
          <p:cNvPr id="8" name="TextBox 7"/>
          <p:cNvSpPr txBox="1"/>
          <p:nvPr/>
        </p:nvSpPr>
        <p:spPr>
          <a:xfrm>
            <a:off x="381000" y="1676400"/>
            <a:ext cx="8077200" cy="369332"/>
          </a:xfrm>
          <a:prstGeom prst="rect">
            <a:avLst/>
          </a:prstGeom>
          <a:noFill/>
        </p:spPr>
        <p:txBody>
          <a:bodyPr wrap="square" rtlCol="0">
            <a:spAutoFit/>
          </a:bodyPr>
          <a:lstStyle/>
          <a:p>
            <a:endParaRPr lang="en-US" dirty="0">
              <a:solidFill>
                <a:prstClr val="black"/>
              </a:solidFill>
            </a:endParaRPr>
          </a:p>
        </p:txBody>
      </p:sp>
      <p:sp>
        <p:nvSpPr>
          <p:cNvPr id="7" name="TextBox 6"/>
          <p:cNvSpPr txBox="1"/>
          <p:nvPr/>
        </p:nvSpPr>
        <p:spPr>
          <a:xfrm>
            <a:off x="457200" y="1708666"/>
            <a:ext cx="7924800" cy="2693045"/>
          </a:xfrm>
          <a:prstGeom prst="rect">
            <a:avLst/>
          </a:prstGeom>
          <a:noFill/>
        </p:spPr>
        <p:txBody>
          <a:bodyPr wrap="square" rtlCol="0">
            <a:spAutoFit/>
          </a:bodyPr>
          <a:lstStyle/>
          <a:p>
            <a:pPr marL="285750" indent="-285750">
              <a:buFont typeface="Arial" pitchFamily="34" charset="0"/>
              <a:buChar char="•"/>
            </a:pPr>
            <a:r>
              <a:rPr lang="en-US" sz="1300" dirty="0" smtClean="0"/>
              <a:t>You will prepare a maintenance class and present it to me on 6 June 2011, at 0900 hours in the motor pool</a:t>
            </a:r>
          </a:p>
          <a:p>
            <a:pPr marL="285750" indent="-285750">
              <a:buFont typeface="Arial" pitchFamily="34" charset="0"/>
              <a:buChar char="•"/>
            </a:pPr>
            <a:r>
              <a:rPr lang="en-US" sz="1300" dirty="0" smtClean="0"/>
              <a:t>The class will be will be a hands-on class that includes a demonstration. </a:t>
            </a:r>
          </a:p>
          <a:p>
            <a:pPr marL="285750" indent="-285750">
              <a:buFont typeface="Arial" pitchFamily="34" charset="0"/>
              <a:buChar char="•"/>
            </a:pPr>
            <a:r>
              <a:rPr lang="en-US" sz="1300" dirty="0" smtClean="0"/>
              <a:t>You may use note cards if you desire. </a:t>
            </a:r>
          </a:p>
          <a:p>
            <a:pPr marL="285750" indent="-285750">
              <a:buFont typeface="Arial" pitchFamily="34" charset="0"/>
              <a:buChar char="•"/>
            </a:pPr>
            <a:r>
              <a:rPr lang="en-US" sz="1300" dirty="0" smtClean="0"/>
              <a:t>Once I have certified your class on 6 June, you will present it to the rest of the squad during unit motor stables on 8 June 2011, at 0900 in the unit motor pool.</a:t>
            </a:r>
          </a:p>
          <a:p>
            <a:pPr marL="285750" indent="-285750">
              <a:buFont typeface="Arial" pitchFamily="34" charset="0"/>
              <a:buChar char="•"/>
            </a:pPr>
            <a:r>
              <a:rPr lang="en-US" sz="1300" dirty="0" smtClean="0"/>
              <a:t>After you have presented the class, you will supervise the rest of the squad in performing PMCS on B-38 to including filling out the proper paperwork and informing me of any deficiencies that could not be corrected</a:t>
            </a:r>
          </a:p>
          <a:p>
            <a:pPr marL="285750" indent="-285750">
              <a:buFont typeface="Arial" pitchFamily="34" charset="0"/>
              <a:buChar char="•"/>
            </a:pPr>
            <a:r>
              <a:rPr lang="en-US" sz="1300" dirty="0" smtClean="0"/>
              <a:t>If you perform the task to standard I will consider the corrective training completed </a:t>
            </a:r>
          </a:p>
          <a:p>
            <a:pPr marL="285750" indent="-285750">
              <a:buFont typeface="Arial" pitchFamily="34" charset="0"/>
              <a:buChar char="•"/>
            </a:pPr>
            <a:r>
              <a:rPr lang="en-US" sz="1300" dirty="0" smtClean="0"/>
              <a:t>Should you fail to complete the corrective training to standard I will consult with the platoon sergeant to determine our next course of action.</a:t>
            </a:r>
          </a:p>
          <a:p>
            <a:pPr marL="285750" indent="-285750">
              <a:buFont typeface="Arial" pitchFamily="34" charset="0"/>
              <a:buChar char="•"/>
            </a:pPr>
            <a:r>
              <a:rPr lang="en-US" sz="1300" dirty="0" smtClean="0"/>
              <a:t>We will conduct a follow up assessment of your performance on 8 June 2011 at 1500 hours in the platoon office.</a:t>
            </a:r>
          </a:p>
          <a:p>
            <a:pPr marL="285750" indent="-285750">
              <a:buFont typeface="Arial" pitchFamily="34" charset="0"/>
              <a:buChar char="•"/>
            </a:pPr>
            <a:r>
              <a:rPr lang="en-US" sz="1300" dirty="0" smtClean="0"/>
              <a:t>You are to notify me if you have any questions or require any additional assistance</a:t>
            </a:r>
          </a:p>
          <a:p>
            <a:endParaRPr lang="en-US" sz="1300" dirty="0"/>
          </a:p>
        </p:txBody>
      </p:sp>
      <p:sp>
        <p:nvSpPr>
          <p:cNvPr id="6" name="TextBox 5"/>
          <p:cNvSpPr txBox="1"/>
          <p:nvPr/>
        </p:nvSpPr>
        <p:spPr>
          <a:xfrm>
            <a:off x="1143000" y="5449669"/>
            <a:ext cx="7543800" cy="646331"/>
          </a:xfrm>
          <a:prstGeom prst="rect">
            <a:avLst/>
          </a:prstGeom>
          <a:noFill/>
        </p:spPr>
        <p:txBody>
          <a:bodyPr wrap="square" rtlCol="0">
            <a:spAutoFit/>
          </a:bodyPr>
          <a:lstStyle/>
          <a:p>
            <a:pPr marL="285750" indent="-285750">
              <a:buFont typeface="Arial" pitchFamily="34" charset="0"/>
              <a:buChar char="•"/>
            </a:pPr>
            <a:r>
              <a:rPr lang="en-US" dirty="0" smtClean="0">
                <a:solidFill>
                  <a:prstClr val="black"/>
                </a:solidFill>
              </a:rPr>
              <a:t>Is this Plan of Action sufficient?</a:t>
            </a:r>
          </a:p>
          <a:p>
            <a:pPr marL="285750" indent="-285750">
              <a:buFont typeface="Arial" pitchFamily="34" charset="0"/>
              <a:buChar char="•"/>
            </a:pPr>
            <a:r>
              <a:rPr lang="en-US" dirty="0" smtClean="0">
                <a:solidFill>
                  <a:prstClr val="black"/>
                </a:solidFill>
              </a:rPr>
              <a:t>Can I order a subordinate to complete a Plan of Action?</a:t>
            </a:r>
          </a:p>
        </p:txBody>
      </p:sp>
    </p:spTree>
    <p:extLst>
      <p:ext uri="{BB962C8B-B14F-4D97-AF65-F5344CB8AC3E}">
        <p14:creationId xmlns="" xmlns:p14="http://schemas.microsoft.com/office/powerpoint/2010/main" val="322869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 Form 4856 Review</a:t>
            </a:r>
            <a:br>
              <a:rPr lang="en-US" dirty="0" smtClean="0"/>
            </a:br>
            <a:r>
              <a:rPr lang="en-US" sz="2200" dirty="0" smtClean="0"/>
              <a:t>Session Closing</a:t>
            </a:r>
            <a:endParaRPr lang="en-US" sz="2200" dirty="0"/>
          </a:p>
        </p:txBody>
      </p:sp>
      <p:pic>
        <p:nvPicPr>
          <p:cNvPr id="6" name="Content Placeholder 5"/>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609600" y="1361440"/>
            <a:ext cx="7925907" cy="3124200"/>
          </a:xfrm>
        </p:spPr>
      </p:pic>
      <p:sp>
        <p:nvSpPr>
          <p:cNvPr id="5" name="TextBox 4"/>
          <p:cNvSpPr txBox="1"/>
          <p:nvPr/>
        </p:nvSpPr>
        <p:spPr>
          <a:xfrm>
            <a:off x="1133341" y="4495800"/>
            <a:ext cx="8467859" cy="3462486"/>
          </a:xfrm>
          <a:prstGeom prst="rect">
            <a:avLst/>
          </a:prstGeom>
          <a:noFill/>
        </p:spPr>
        <p:txBody>
          <a:bodyPr wrap="square" rtlCol="0">
            <a:spAutoFit/>
          </a:bodyPr>
          <a:lstStyle/>
          <a:p>
            <a:r>
              <a:rPr lang="en-US" sz="1400" b="1" dirty="0">
                <a:solidFill>
                  <a:prstClr val="black"/>
                </a:solidFill>
              </a:rPr>
              <a:t>Session Closing</a:t>
            </a:r>
            <a:r>
              <a:rPr lang="en-US" sz="1400" b="1" dirty="0" smtClean="0">
                <a:solidFill>
                  <a:prstClr val="black"/>
                </a:solidFill>
              </a:rPr>
              <a:t>:</a:t>
            </a:r>
          </a:p>
          <a:p>
            <a:pPr marL="285750" indent="-285750">
              <a:buFont typeface="Arial" pitchFamily="34" charset="0"/>
              <a:buChar char="•"/>
            </a:pPr>
            <a:r>
              <a:rPr lang="en-US" sz="1400" dirty="0" smtClean="0">
                <a:solidFill>
                  <a:prstClr val="black"/>
                </a:solidFill>
              </a:rPr>
              <a:t>Both sides of the Story</a:t>
            </a:r>
          </a:p>
          <a:p>
            <a:pPr marL="285750" indent="-285750">
              <a:buFont typeface="Arial" pitchFamily="34" charset="0"/>
              <a:buChar char="•"/>
            </a:pPr>
            <a:r>
              <a:rPr lang="en-US" sz="1400" dirty="0" smtClean="0">
                <a:solidFill>
                  <a:prstClr val="black"/>
                </a:solidFill>
              </a:rPr>
              <a:t>No regulatory  or  Field Manual definition</a:t>
            </a:r>
          </a:p>
          <a:p>
            <a:pPr marL="285750" indent="-285750">
              <a:buFont typeface="Arial" pitchFamily="34" charset="0"/>
              <a:buChar char="•"/>
            </a:pPr>
            <a:r>
              <a:rPr lang="en-US" sz="1500" dirty="0" smtClean="0">
                <a:solidFill>
                  <a:prstClr val="black"/>
                </a:solidFill>
              </a:rPr>
              <a:t>Myths about Disagreement:</a:t>
            </a:r>
          </a:p>
          <a:p>
            <a:pPr marL="742950" lvl="1" indent="-285750">
              <a:buFont typeface="Arial" pitchFamily="34" charset="0"/>
              <a:buChar char="•"/>
            </a:pPr>
            <a:r>
              <a:rPr lang="en-US" sz="1500" dirty="0" smtClean="0">
                <a:solidFill>
                  <a:prstClr val="black"/>
                </a:solidFill>
              </a:rPr>
              <a:t>Agreement</a:t>
            </a:r>
          </a:p>
          <a:p>
            <a:pPr marL="742950" lvl="1" indent="-285750">
              <a:buFont typeface="Arial" pitchFamily="34" charset="0"/>
              <a:buChar char="•"/>
            </a:pPr>
            <a:r>
              <a:rPr lang="en-US" sz="1500" dirty="0" smtClean="0">
                <a:solidFill>
                  <a:prstClr val="black"/>
                </a:solidFill>
              </a:rPr>
              <a:t>What was discussed</a:t>
            </a:r>
          </a:p>
          <a:p>
            <a:pPr marL="742950" lvl="1" indent="-285750">
              <a:buFont typeface="Arial" pitchFamily="34" charset="0"/>
              <a:buChar char="•"/>
            </a:pPr>
            <a:r>
              <a:rPr lang="en-US" sz="1500" dirty="0" smtClean="0">
                <a:solidFill>
                  <a:prstClr val="black"/>
                </a:solidFill>
              </a:rPr>
              <a:t>NCOER Signature</a:t>
            </a:r>
          </a:p>
          <a:p>
            <a:pPr marL="285750" indent="-285750">
              <a:buFont typeface="Arial" pitchFamily="34" charset="0"/>
              <a:buChar char="•"/>
            </a:pPr>
            <a:r>
              <a:rPr lang="en-US" sz="1600" dirty="0" smtClean="0">
                <a:solidFill>
                  <a:prstClr val="black"/>
                </a:solidFill>
              </a:rPr>
              <a:t> Refusing to Sign: Soldier/Leader</a:t>
            </a:r>
          </a:p>
          <a:p>
            <a:pPr marL="742950" lvl="1" indent="-285750">
              <a:buFont typeface="Arial" pitchFamily="34" charset="0"/>
              <a:buChar char="•"/>
            </a:pPr>
            <a:endParaRPr lang="en-US" sz="1500" dirty="0" smtClean="0">
              <a:solidFill>
                <a:prstClr val="black"/>
              </a:solidFill>
            </a:endParaRPr>
          </a:p>
          <a:p>
            <a:pPr marL="285750" indent="-285750"/>
            <a:endParaRPr lang="en-US" sz="1500" dirty="0" smtClean="0">
              <a:solidFill>
                <a:prstClr val="black"/>
              </a:solidFill>
            </a:endParaRPr>
          </a:p>
          <a:p>
            <a:pPr marL="285750" indent="-285750">
              <a:buFont typeface="Arial" pitchFamily="34" charset="0"/>
              <a:buChar char="•"/>
            </a:pPr>
            <a:endParaRPr lang="en-US" sz="1500" dirty="0" smtClean="0">
              <a:solidFill>
                <a:prstClr val="black"/>
              </a:solidFill>
            </a:endParaRPr>
          </a:p>
          <a:p>
            <a:pPr marL="285750" indent="-285750">
              <a:buFont typeface="Arial" pitchFamily="34" charset="0"/>
              <a:buChar char="•"/>
            </a:pPr>
            <a:endParaRPr lang="en-US" sz="1400" dirty="0" smtClean="0">
              <a:solidFill>
                <a:prstClr val="black"/>
              </a:solidFill>
            </a:endParaRPr>
          </a:p>
          <a:p>
            <a:endParaRPr lang="en-US" sz="1400" dirty="0" smtClean="0">
              <a:solidFill>
                <a:prstClr val="black"/>
              </a:solidFill>
            </a:endParaRPr>
          </a:p>
          <a:p>
            <a:pPr marL="1200150" lvl="2" indent="-285750">
              <a:buFont typeface="Arial" pitchFamily="34" charset="0"/>
              <a:buChar char="•"/>
            </a:pPr>
            <a:endParaRPr lang="en-US" sz="1000" dirty="0">
              <a:solidFill>
                <a:prstClr val="black"/>
              </a:solidFill>
            </a:endParaRPr>
          </a:p>
          <a:p>
            <a:pPr marL="1200150" lvl="2" indent="-285750">
              <a:buFont typeface="Arial" pitchFamily="34" charset="0"/>
              <a:buChar char="•"/>
            </a:pPr>
            <a:endParaRPr lang="en-US" sz="1000" dirty="0">
              <a:solidFill>
                <a:prstClr val="black"/>
              </a:solidFill>
            </a:endParaRPr>
          </a:p>
          <a:p>
            <a:pPr marL="1200150" lvl="2" indent="-285750">
              <a:buFont typeface="Arial" pitchFamily="34" charset="0"/>
              <a:buChar char="•"/>
            </a:pPr>
            <a:endParaRPr lang="en-US" sz="1000" dirty="0">
              <a:solidFill>
                <a:prstClr val="black"/>
              </a:solidFill>
            </a:endParaRPr>
          </a:p>
        </p:txBody>
      </p:sp>
      <p:sp>
        <p:nvSpPr>
          <p:cNvPr id="8" name="TextBox 7"/>
          <p:cNvSpPr txBox="1"/>
          <p:nvPr/>
        </p:nvSpPr>
        <p:spPr>
          <a:xfrm>
            <a:off x="381000" y="1676400"/>
            <a:ext cx="8077200" cy="369332"/>
          </a:xfrm>
          <a:prstGeom prst="rect">
            <a:avLst/>
          </a:prstGeom>
          <a:noFill/>
        </p:spPr>
        <p:txBody>
          <a:bodyPr wrap="square" rtlCol="0">
            <a:spAutoFit/>
          </a:bodyPr>
          <a:lstStyle/>
          <a:p>
            <a:endParaRPr lang="en-US" dirty="0">
              <a:solidFill>
                <a:prstClr val="black"/>
              </a:solidFill>
            </a:endParaRPr>
          </a:p>
        </p:txBody>
      </p:sp>
      <p:sp>
        <p:nvSpPr>
          <p:cNvPr id="7" name="TextBox 6"/>
          <p:cNvSpPr txBox="1"/>
          <p:nvPr/>
        </p:nvSpPr>
        <p:spPr>
          <a:xfrm>
            <a:off x="2667000" y="2971800"/>
            <a:ext cx="2743200" cy="477054"/>
          </a:xfrm>
          <a:prstGeom prst="rect">
            <a:avLst/>
          </a:prstGeom>
          <a:noFill/>
        </p:spPr>
        <p:txBody>
          <a:bodyPr wrap="square" rtlCol="0">
            <a:spAutoFit/>
          </a:bodyPr>
          <a:lstStyle/>
          <a:p>
            <a:r>
              <a:rPr lang="en-US" sz="2500" dirty="0" smtClean="0">
                <a:solidFill>
                  <a:prstClr val="black"/>
                </a:solidFill>
              </a:rPr>
              <a:t>To sign or not to sign?</a:t>
            </a:r>
            <a:endParaRPr lang="en-US" sz="2500" dirty="0">
              <a:solidFill>
                <a:prstClr val="black"/>
              </a:solidFill>
            </a:endParaRPr>
          </a:p>
        </p:txBody>
      </p:sp>
      <p:sp>
        <p:nvSpPr>
          <p:cNvPr id="3" name="TextBox 2"/>
          <p:cNvSpPr txBox="1"/>
          <p:nvPr/>
        </p:nvSpPr>
        <p:spPr>
          <a:xfrm>
            <a:off x="5791200" y="1841178"/>
            <a:ext cx="2667000" cy="923330"/>
          </a:xfrm>
          <a:prstGeom prst="rect">
            <a:avLst/>
          </a:prstGeom>
          <a:noFill/>
        </p:spPr>
        <p:txBody>
          <a:bodyPr wrap="square" rtlCol="0">
            <a:spAutoFit/>
          </a:bodyPr>
          <a:lstStyle/>
          <a:p>
            <a:pPr marL="342900" indent="-342900">
              <a:buAutoNum type="arabicPeriod"/>
            </a:pPr>
            <a:r>
              <a:rPr lang="en-US" b="1" dirty="0" smtClean="0">
                <a:solidFill>
                  <a:srgbClr val="FF0000"/>
                </a:solidFill>
              </a:rPr>
              <a:t>Mark disagree first</a:t>
            </a:r>
          </a:p>
          <a:p>
            <a:pPr marL="342900" indent="-342900">
              <a:buAutoNum type="arabicPeriod"/>
            </a:pPr>
            <a:r>
              <a:rPr lang="en-US" b="1" dirty="0" smtClean="0">
                <a:solidFill>
                  <a:srgbClr val="FF0000"/>
                </a:solidFill>
              </a:rPr>
              <a:t>Make your statement</a:t>
            </a:r>
          </a:p>
          <a:p>
            <a:pPr marL="342900" indent="-342900">
              <a:buAutoNum type="arabicPeriod"/>
            </a:pPr>
            <a:r>
              <a:rPr lang="en-US" b="1" dirty="0" smtClean="0">
                <a:solidFill>
                  <a:srgbClr val="FF0000"/>
                </a:solidFill>
              </a:rPr>
              <a:t>Sign the document</a:t>
            </a:r>
            <a:endParaRPr lang="en-US" b="1" dirty="0">
              <a:solidFill>
                <a:srgbClr val="FF0000"/>
              </a:solidFill>
            </a:endParaRPr>
          </a:p>
        </p:txBody>
      </p:sp>
      <p:pic>
        <p:nvPicPr>
          <p:cNvPr id="10" name="Picture 2" descr="C:\Users\Steve Moore\Desktop\Untitled-1.png"/>
          <p:cNvPicPr>
            <a:picLocks noChangeAspect="1" noChangeArrowheads="1"/>
          </p:cNvPicPr>
          <p:nvPr/>
        </p:nvPicPr>
        <p:blipFill>
          <a:blip r:embed="rId4" cstate="print"/>
          <a:srcRect/>
          <a:stretch>
            <a:fillRect/>
          </a:stretch>
        </p:blipFill>
        <p:spPr bwMode="auto">
          <a:xfrm rot="661836">
            <a:off x="2514600" y="1818640"/>
            <a:ext cx="476250" cy="476250"/>
          </a:xfrm>
          <a:prstGeom prst="rect">
            <a:avLst/>
          </a:prstGeom>
          <a:noFill/>
        </p:spPr>
      </p:pic>
    </p:spTree>
    <p:extLst>
      <p:ext uri="{BB962C8B-B14F-4D97-AF65-F5344CB8AC3E}">
        <p14:creationId xmlns="" xmlns:p14="http://schemas.microsoft.com/office/powerpoint/2010/main" val="2155727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ustom 1">
      <a:majorFont>
        <a:latin typeface="Franklin Gothic Demi Cond"/>
        <a:ea typeface=""/>
        <a:cs typeface=""/>
      </a:majorFont>
      <a:minorFont>
        <a:latin typeface="Franklin Gothic Medium C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1755</TotalTime>
  <Words>3214</Words>
  <Application>Microsoft Office PowerPoint</Application>
  <PresentationFormat>On-screen Show (4:3)</PresentationFormat>
  <Paragraphs>309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Slide 1</vt:lpstr>
      <vt:lpstr>COUNSELING TTPs</vt:lpstr>
      <vt:lpstr>Agenda</vt:lpstr>
      <vt:lpstr>“The Grey Area”</vt:lpstr>
      <vt:lpstr>DA Form 4856 Review Purpose Of Counseling</vt:lpstr>
      <vt:lpstr>DA Form 4856 Review Key Points of Discussion</vt:lpstr>
      <vt:lpstr>DA Form 4856 Review Key Points of Discussion</vt:lpstr>
      <vt:lpstr>DA Form 4856 Review Plan of Action</vt:lpstr>
      <vt:lpstr>DA Form 4856 Review Session Closing</vt:lpstr>
      <vt:lpstr>DA Form 4856 Review Session Closing</vt:lpstr>
      <vt:lpstr>To Sign Or Not To Sign “Methodology”</vt:lpstr>
      <vt:lpstr>DA Form 4856 Review Leader Responsibilities</vt:lpstr>
      <vt:lpstr>DA Form 4856 Review Assessment</vt:lpstr>
      <vt:lpstr>Evaluations NCOER Counseling Requirements</vt:lpstr>
      <vt:lpstr>Evaluations Counseling Requirements</vt:lpstr>
      <vt:lpstr>Evaluations Reviewer's Responsibilities</vt:lpstr>
      <vt:lpstr>Relief for Cause vs. Change of Rater</vt:lpstr>
      <vt:lpstr>Common Errors</vt:lpstr>
      <vt:lpstr>What If I Disagree?</vt:lpstr>
      <vt:lpstr>Appeals</vt:lpstr>
      <vt:lpstr>Substandard Performance </vt:lpstr>
      <vt:lpstr>Summary</vt:lpstr>
      <vt:lpstr>How To 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2011-05-29T21:08:33Z</dcterms:created>
  <dcterms:modified xsi:type="dcterms:W3CDTF">2011-11-07T20:37:37Z</dcterms:modified>
</cp:coreProperties>
</file>